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6" r:id="rId1"/>
  </p:sldMasterIdLst>
  <p:notesMasterIdLst>
    <p:notesMasterId r:id="rId44"/>
  </p:notesMasterIdLst>
  <p:sldIdLst>
    <p:sldId id="398" r:id="rId2"/>
    <p:sldId id="399" r:id="rId3"/>
    <p:sldId id="400" r:id="rId4"/>
    <p:sldId id="401" r:id="rId5"/>
    <p:sldId id="402" r:id="rId6"/>
    <p:sldId id="404" r:id="rId7"/>
    <p:sldId id="405" r:id="rId8"/>
    <p:sldId id="406" r:id="rId9"/>
    <p:sldId id="407" r:id="rId10"/>
    <p:sldId id="408" r:id="rId11"/>
    <p:sldId id="409" r:id="rId12"/>
    <p:sldId id="410" r:id="rId13"/>
    <p:sldId id="411" r:id="rId14"/>
    <p:sldId id="413" r:id="rId15"/>
    <p:sldId id="412" r:id="rId16"/>
    <p:sldId id="414" r:id="rId17"/>
    <p:sldId id="415" r:id="rId18"/>
    <p:sldId id="416" r:id="rId19"/>
    <p:sldId id="417" r:id="rId20"/>
    <p:sldId id="418" r:id="rId21"/>
    <p:sldId id="419" r:id="rId22"/>
    <p:sldId id="421" r:id="rId23"/>
    <p:sldId id="420" r:id="rId24"/>
    <p:sldId id="422" r:id="rId25"/>
    <p:sldId id="423" r:id="rId26"/>
    <p:sldId id="424" r:id="rId27"/>
    <p:sldId id="425" r:id="rId28"/>
    <p:sldId id="426" r:id="rId29"/>
    <p:sldId id="427" r:id="rId30"/>
    <p:sldId id="428" r:id="rId31"/>
    <p:sldId id="440" r:id="rId32"/>
    <p:sldId id="429" r:id="rId33"/>
    <p:sldId id="430" r:id="rId34"/>
    <p:sldId id="431" r:id="rId35"/>
    <p:sldId id="432" r:id="rId36"/>
    <p:sldId id="433" r:id="rId37"/>
    <p:sldId id="434" r:id="rId38"/>
    <p:sldId id="436" r:id="rId39"/>
    <p:sldId id="435" r:id="rId40"/>
    <p:sldId id="437" r:id="rId41"/>
    <p:sldId id="438" r:id="rId42"/>
    <p:sldId id="439" r:id="rId43"/>
  </p:sldIdLst>
  <p:sldSz cx="9144000" cy="5143500" type="screen16x9"/>
  <p:notesSz cx="6808788" cy="9940925"/>
  <p:defaultTextStyle>
    <a:defPPr>
      <a:defRPr lang="ru-RU"/>
    </a:defPPr>
    <a:lvl1pPr algn="l" defTabSz="815975" rtl="0" fontAlgn="base">
      <a:spcBef>
        <a:spcPct val="0"/>
      </a:spcBef>
      <a:spcAft>
        <a:spcPct val="0"/>
      </a:spcAft>
      <a:defRPr sz="1600" kern="1200">
        <a:solidFill>
          <a:schemeClr val="tx1"/>
        </a:solidFill>
        <a:latin typeface="Arial" charset="0"/>
        <a:ea typeface="+mn-ea"/>
        <a:cs typeface="Arial" charset="0"/>
      </a:defRPr>
    </a:lvl1pPr>
    <a:lvl2pPr marL="407988" indent="49213" algn="l" defTabSz="815975" rtl="0" fontAlgn="base">
      <a:spcBef>
        <a:spcPct val="0"/>
      </a:spcBef>
      <a:spcAft>
        <a:spcPct val="0"/>
      </a:spcAft>
      <a:defRPr sz="1600" kern="1200">
        <a:solidFill>
          <a:schemeClr val="tx1"/>
        </a:solidFill>
        <a:latin typeface="Arial" charset="0"/>
        <a:ea typeface="+mn-ea"/>
        <a:cs typeface="Arial" charset="0"/>
      </a:defRPr>
    </a:lvl2pPr>
    <a:lvl3pPr marL="815975" indent="98425" algn="l" defTabSz="815975" rtl="0" fontAlgn="base">
      <a:spcBef>
        <a:spcPct val="0"/>
      </a:spcBef>
      <a:spcAft>
        <a:spcPct val="0"/>
      </a:spcAft>
      <a:defRPr sz="1600" kern="1200">
        <a:solidFill>
          <a:schemeClr val="tx1"/>
        </a:solidFill>
        <a:latin typeface="Arial" charset="0"/>
        <a:ea typeface="+mn-ea"/>
        <a:cs typeface="Arial" charset="0"/>
      </a:defRPr>
    </a:lvl3pPr>
    <a:lvl4pPr marL="1223963" indent="147638" algn="l" defTabSz="815975" rtl="0" fontAlgn="base">
      <a:spcBef>
        <a:spcPct val="0"/>
      </a:spcBef>
      <a:spcAft>
        <a:spcPct val="0"/>
      </a:spcAft>
      <a:defRPr sz="1600" kern="1200">
        <a:solidFill>
          <a:schemeClr val="tx1"/>
        </a:solidFill>
        <a:latin typeface="Arial" charset="0"/>
        <a:ea typeface="+mn-ea"/>
        <a:cs typeface="Arial" charset="0"/>
      </a:defRPr>
    </a:lvl4pPr>
    <a:lvl5pPr marL="1631950" indent="196850" algn="l" defTabSz="815975" rtl="0" fontAlgn="base">
      <a:spcBef>
        <a:spcPct val="0"/>
      </a:spcBef>
      <a:spcAft>
        <a:spcPct val="0"/>
      </a:spcAft>
      <a:defRPr sz="1600" kern="1200">
        <a:solidFill>
          <a:schemeClr val="tx1"/>
        </a:solidFill>
        <a:latin typeface="Arial" charset="0"/>
        <a:ea typeface="+mn-ea"/>
        <a:cs typeface="Arial" charset="0"/>
      </a:defRPr>
    </a:lvl5pPr>
    <a:lvl6pPr marL="2286000" algn="l" defTabSz="914400" rtl="0" eaLnBrk="1" latinLnBrk="0" hangingPunct="1">
      <a:defRPr sz="1600" kern="1200">
        <a:solidFill>
          <a:schemeClr val="tx1"/>
        </a:solidFill>
        <a:latin typeface="Arial" charset="0"/>
        <a:ea typeface="+mn-ea"/>
        <a:cs typeface="Arial" charset="0"/>
      </a:defRPr>
    </a:lvl6pPr>
    <a:lvl7pPr marL="2743200" algn="l" defTabSz="914400" rtl="0" eaLnBrk="1" latinLnBrk="0" hangingPunct="1">
      <a:defRPr sz="1600" kern="1200">
        <a:solidFill>
          <a:schemeClr val="tx1"/>
        </a:solidFill>
        <a:latin typeface="Arial" charset="0"/>
        <a:ea typeface="+mn-ea"/>
        <a:cs typeface="Arial" charset="0"/>
      </a:defRPr>
    </a:lvl7pPr>
    <a:lvl8pPr marL="3200400" algn="l" defTabSz="914400" rtl="0" eaLnBrk="1" latinLnBrk="0" hangingPunct="1">
      <a:defRPr sz="1600" kern="1200">
        <a:solidFill>
          <a:schemeClr val="tx1"/>
        </a:solidFill>
        <a:latin typeface="Arial" charset="0"/>
        <a:ea typeface="+mn-ea"/>
        <a:cs typeface="Arial" charset="0"/>
      </a:defRPr>
    </a:lvl8pPr>
    <a:lvl9pPr marL="3657600" algn="l" defTabSz="914400" rtl="0" eaLnBrk="1" latinLnBrk="0" hangingPunct="1">
      <a:defRPr sz="1600"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4C6D8"/>
    <a:srgbClr val="FFFFBD"/>
    <a:srgbClr val="CCFFCC"/>
    <a:srgbClr val="FFFFD9"/>
    <a:srgbClr val="E7FFFF"/>
    <a:srgbClr val="D9FFFF"/>
    <a:srgbClr val="DFE7F5"/>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7853C-536D-4A76-A0AE-DD22124D55A5}" styleName="Стиль из темы 1 - акцент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Стиль из темы 1 - акцент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Стиль из темы 1 - акцент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542" autoAdjust="0"/>
    <p:restoredTop sz="94660"/>
  </p:normalViewPr>
  <p:slideViewPr>
    <p:cSldViewPr>
      <p:cViewPr varScale="1">
        <p:scale>
          <a:sx n="133" d="100"/>
          <a:sy n="133" d="100"/>
        </p:scale>
        <p:origin x="-150" y="-84"/>
      </p:cViewPr>
      <p:guideLst>
        <p:guide orient="horz" pos="1620"/>
        <p:guide orient="horz" pos="2968"/>
        <p:guide orient="horz" pos="352"/>
        <p:guide orient="horz" pos="948"/>
        <p:guide pos="2880"/>
        <p:guide pos="385"/>
        <p:guide pos="1565"/>
        <p:guide pos="5193"/>
        <p:guide pos="4069"/>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2951163" cy="496888"/>
          </a:xfrm>
          <a:prstGeom prst="rect">
            <a:avLst/>
          </a:prstGeom>
        </p:spPr>
        <p:txBody>
          <a:bodyPr vert="horz" lIns="91431" tIns="45715" rIns="91431" bIns="45715" rtlCol="0"/>
          <a:lstStyle>
            <a:lvl1pPr algn="l" defTabSz="816212" fontAlgn="auto">
              <a:spcBef>
                <a:spcPts val="0"/>
              </a:spcBef>
              <a:spcAft>
                <a:spcPts val="0"/>
              </a:spcAft>
              <a:defRPr sz="1200">
                <a:latin typeface="+mn-lt"/>
                <a:cs typeface="+mn-cs"/>
              </a:defRPr>
            </a:lvl1pPr>
          </a:lstStyle>
          <a:p>
            <a:pPr>
              <a:defRPr/>
            </a:pPr>
            <a:endParaRPr lang="ru-RU"/>
          </a:p>
        </p:txBody>
      </p:sp>
      <p:sp>
        <p:nvSpPr>
          <p:cNvPr id="3" name="Дата 2"/>
          <p:cNvSpPr>
            <a:spLocks noGrp="1"/>
          </p:cNvSpPr>
          <p:nvPr>
            <p:ph type="dt" idx="1"/>
          </p:nvPr>
        </p:nvSpPr>
        <p:spPr>
          <a:xfrm>
            <a:off x="3856038" y="0"/>
            <a:ext cx="2951162" cy="496888"/>
          </a:xfrm>
          <a:prstGeom prst="rect">
            <a:avLst/>
          </a:prstGeom>
        </p:spPr>
        <p:txBody>
          <a:bodyPr vert="horz" lIns="91431" tIns="45715" rIns="91431" bIns="45715" rtlCol="0"/>
          <a:lstStyle>
            <a:lvl1pPr algn="r" defTabSz="816212" fontAlgn="auto">
              <a:spcBef>
                <a:spcPts val="0"/>
              </a:spcBef>
              <a:spcAft>
                <a:spcPts val="0"/>
              </a:spcAft>
              <a:defRPr sz="1200" smtClean="0">
                <a:latin typeface="+mn-lt"/>
                <a:cs typeface="+mn-cs"/>
              </a:defRPr>
            </a:lvl1pPr>
          </a:lstStyle>
          <a:p>
            <a:pPr>
              <a:defRPr/>
            </a:pPr>
            <a:fld id="{39F925B4-7C4E-474E-A07B-4F231AFF51DC}" type="datetimeFigureOut">
              <a:rPr lang="ru-RU"/>
              <a:pPr>
                <a:defRPr/>
              </a:pPr>
              <a:t>15.04.2020</a:t>
            </a:fld>
            <a:endParaRPr lang="ru-RU"/>
          </a:p>
        </p:txBody>
      </p:sp>
      <p:sp>
        <p:nvSpPr>
          <p:cNvPr id="4" name="Образ слайда 3"/>
          <p:cNvSpPr>
            <a:spLocks noGrp="1" noRot="1" noChangeAspect="1"/>
          </p:cNvSpPr>
          <p:nvPr>
            <p:ph type="sldImg" idx="2"/>
          </p:nvPr>
        </p:nvSpPr>
        <p:spPr>
          <a:xfrm>
            <a:off x="90488" y="746125"/>
            <a:ext cx="6627812" cy="3727450"/>
          </a:xfrm>
          <a:prstGeom prst="rect">
            <a:avLst/>
          </a:prstGeom>
          <a:noFill/>
          <a:ln w="12700">
            <a:solidFill>
              <a:prstClr val="black"/>
            </a:solidFill>
          </a:ln>
        </p:spPr>
        <p:txBody>
          <a:bodyPr vert="horz" lIns="91431" tIns="45715" rIns="91431" bIns="45715" rtlCol="0" anchor="ctr"/>
          <a:lstStyle/>
          <a:p>
            <a:pPr lvl="0"/>
            <a:endParaRPr lang="ru-RU" noProof="0"/>
          </a:p>
        </p:txBody>
      </p:sp>
      <p:sp>
        <p:nvSpPr>
          <p:cNvPr id="5" name="Заметки 4"/>
          <p:cNvSpPr>
            <a:spLocks noGrp="1"/>
          </p:cNvSpPr>
          <p:nvPr>
            <p:ph type="body" sz="quarter" idx="3"/>
          </p:nvPr>
        </p:nvSpPr>
        <p:spPr>
          <a:xfrm>
            <a:off x="681039" y="4721225"/>
            <a:ext cx="5446712" cy="4473575"/>
          </a:xfrm>
          <a:prstGeom prst="rect">
            <a:avLst/>
          </a:prstGeom>
        </p:spPr>
        <p:txBody>
          <a:bodyPr vert="horz" lIns="91431" tIns="45715" rIns="91431" bIns="45715"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1" y="9442450"/>
            <a:ext cx="2951163" cy="496888"/>
          </a:xfrm>
          <a:prstGeom prst="rect">
            <a:avLst/>
          </a:prstGeom>
        </p:spPr>
        <p:txBody>
          <a:bodyPr vert="horz" lIns="91431" tIns="45715" rIns="91431" bIns="45715" rtlCol="0" anchor="b"/>
          <a:lstStyle>
            <a:lvl1pPr algn="l" defTabSz="816212" fontAlgn="auto">
              <a:spcBef>
                <a:spcPts val="0"/>
              </a:spcBef>
              <a:spcAft>
                <a:spcPts val="0"/>
              </a:spcAft>
              <a:defRPr sz="1200">
                <a:latin typeface="+mn-lt"/>
                <a:cs typeface="+mn-cs"/>
              </a:defRPr>
            </a:lvl1pPr>
          </a:lstStyle>
          <a:p>
            <a:pPr>
              <a:defRPr/>
            </a:pPr>
            <a:endParaRPr lang="ru-RU"/>
          </a:p>
        </p:txBody>
      </p:sp>
      <p:sp>
        <p:nvSpPr>
          <p:cNvPr id="7" name="Номер слайда 6"/>
          <p:cNvSpPr>
            <a:spLocks noGrp="1"/>
          </p:cNvSpPr>
          <p:nvPr>
            <p:ph type="sldNum" sz="quarter" idx="5"/>
          </p:nvPr>
        </p:nvSpPr>
        <p:spPr>
          <a:xfrm>
            <a:off x="3856038" y="9442450"/>
            <a:ext cx="2951162" cy="496888"/>
          </a:xfrm>
          <a:prstGeom prst="rect">
            <a:avLst/>
          </a:prstGeom>
        </p:spPr>
        <p:txBody>
          <a:bodyPr vert="horz" lIns="91431" tIns="45715" rIns="91431" bIns="45715" rtlCol="0" anchor="b"/>
          <a:lstStyle>
            <a:lvl1pPr algn="r" defTabSz="816212" fontAlgn="auto">
              <a:spcBef>
                <a:spcPts val="0"/>
              </a:spcBef>
              <a:spcAft>
                <a:spcPts val="0"/>
              </a:spcAft>
              <a:defRPr sz="1200" smtClean="0">
                <a:latin typeface="+mn-lt"/>
                <a:cs typeface="+mn-cs"/>
              </a:defRPr>
            </a:lvl1pPr>
          </a:lstStyle>
          <a:p>
            <a:pPr>
              <a:defRPr/>
            </a:pPr>
            <a:fld id="{85A4867F-6E88-4F70-8D42-0E12CF8AA0E7}" type="slidenum">
              <a:rPr lang="ru-RU"/>
              <a:pPr>
                <a:defRPr/>
              </a:pPr>
              <a:t>‹#›</a:t>
            </a:fld>
            <a:endParaRPr lang="ru-RU"/>
          </a:p>
        </p:txBody>
      </p:sp>
    </p:spTree>
    <p:extLst>
      <p:ext uri="{BB962C8B-B14F-4D97-AF65-F5344CB8AC3E}">
        <p14:creationId xmlns:p14="http://schemas.microsoft.com/office/powerpoint/2010/main" val="4246912644"/>
      </p:ext>
    </p:extLst>
  </p:cSld>
  <p:clrMap bg1="lt1" tx1="dk1" bg2="lt2" tx2="dk2" accent1="accent1" accent2="accent2" accent3="accent3" accent4="accent4" accent5="accent5" accent6="accent6" hlink="hlink" folHlink="folHlink"/>
  <p:notesStyle>
    <a:lvl1pPr algn="l" defTabSz="815975" rtl="0" fontAlgn="base">
      <a:spcBef>
        <a:spcPct val="30000"/>
      </a:spcBef>
      <a:spcAft>
        <a:spcPct val="0"/>
      </a:spcAft>
      <a:defRPr sz="1100" kern="1200">
        <a:solidFill>
          <a:schemeClr val="tx1"/>
        </a:solidFill>
        <a:latin typeface="+mn-lt"/>
        <a:ea typeface="+mn-ea"/>
        <a:cs typeface="+mn-cs"/>
      </a:defRPr>
    </a:lvl1pPr>
    <a:lvl2pPr marL="407988" algn="l" defTabSz="815975" rtl="0" fontAlgn="base">
      <a:spcBef>
        <a:spcPct val="30000"/>
      </a:spcBef>
      <a:spcAft>
        <a:spcPct val="0"/>
      </a:spcAft>
      <a:defRPr sz="1100" kern="1200">
        <a:solidFill>
          <a:schemeClr val="tx1"/>
        </a:solidFill>
        <a:latin typeface="+mn-lt"/>
        <a:ea typeface="+mn-ea"/>
        <a:cs typeface="+mn-cs"/>
      </a:defRPr>
    </a:lvl2pPr>
    <a:lvl3pPr marL="815975" algn="l" defTabSz="815975" rtl="0" fontAlgn="base">
      <a:spcBef>
        <a:spcPct val="30000"/>
      </a:spcBef>
      <a:spcAft>
        <a:spcPct val="0"/>
      </a:spcAft>
      <a:defRPr sz="1100" kern="1200">
        <a:solidFill>
          <a:schemeClr val="tx1"/>
        </a:solidFill>
        <a:latin typeface="+mn-lt"/>
        <a:ea typeface="+mn-ea"/>
        <a:cs typeface="+mn-cs"/>
      </a:defRPr>
    </a:lvl3pPr>
    <a:lvl4pPr marL="1223963" algn="l" defTabSz="815975" rtl="0" fontAlgn="base">
      <a:spcBef>
        <a:spcPct val="30000"/>
      </a:spcBef>
      <a:spcAft>
        <a:spcPct val="0"/>
      </a:spcAft>
      <a:defRPr sz="1100" kern="1200">
        <a:solidFill>
          <a:schemeClr val="tx1"/>
        </a:solidFill>
        <a:latin typeface="+mn-lt"/>
        <a:ea typeface="+mn-ea"/>
        <a:cs typeface="+mn-cs"/>
      </a:defRPr>
    </a:lvl4pPr>
    <a:lvl5pPr marL="1631950" algn="l" defTabSz="815975" rtl="0" fontAlgn="base">
      <a:spcBef>
        <a:spcPct val="30000"/>
      </a:spcBef>
      <a:spcAft>
        <a:spcPct val="0"/>
      </a:spcAft>
      <a:defRPr sz="1100" kern="1200">
        <a:solidFill>
          <a:schemeClr val="tx1"/>
        </a:solidFill>
        <a:latin typeface="+mn-lt"/>
        <a:ea typeface="+mn-ea"/>
        <a:cs typeface="+mn-cs"/>
      </a:defRPr>
    </a:lvl5pPr>
    <a:lvl6pPr marL="2040739" algn="l" defTabSz="816296" rtl="0" eaLnBrk="1" latinLnBrk="0" hangingPunct="1">
      <a:defRPr sz="1100" kern="1200">
        <a:solidFill>
          <a:schemeClr val="tx1"/>
        </a:solidFill>
        <a:latin typeface="+mn-lt"/>
        <a:ea typeface="+mn-ea"/>
        <a:cs typeface="+mn-cs"/>
      </a:defRPr>
    </a:lvl6pPr>
    <a:lvl7pPr marL="2448887" algn="l" defTabSz="816296" rtl="0" eaLnBrk="1" latinLnBrk="0" hangingPunct="1">
      <a:defRPr sz="1100" kern="1200">
        <a:solidFill>
          <a:schemeClr val="tx1"/>
        </a:solidFill>
        <a:latin typeface="+mn-lt"/>
        <a:ea typeface="+mn-ea"/>
        <a:cs typeface="+mn-cs"/>
      </a:defRPr>
    </a:lvl7pPr>
    <a:lvl8pPr marL="2857035" algn="l" defTabSz="816296" rtl="0" eaLnBrk="1" latinLnBrk="0" hangingPunct="1">
      <a:defRPr sz="1100" kern="1200">
        <a:solidFill>
          <a:schemeClr val="tx1"/>
        </a:solidFill>
        <a:latin typeface="+mn-lt"/>
        <a:ea typeface="+mn-ea"/>
        <a:cs typeface="+mn-cs"/>
      </a:defRPr>
    </a:lvl8pPr>
    <a:lvl9pPr marL="3265183" algn="l" defTabSz="816296" rtl="0" eaLnBrk="1" latinLnBrk="0" hangingPunct="1">
      <a:defRPr sz="11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4" name="Picture 2" descr="Z:\Projects\Текущие\Проектная\FNS_2012\_БРЭНДБУК\out\PPT\3_1_present_16.9-01.png"/>
          <p:cNvPicPr>
            <a:picLocks noChangeAspect="1" noChangeArrowheads="1"/>
          </p:cNvPicPr>
          <p:nvPr userDrawn="1"/>
        </p:nvPicPr>
        <p:blipFill>
          <a:blip r:embed="rId2"/>
          <a:srcRect/>
          <a:stretch>
            <a:fillRect/>
          </a:stretch>
        </p:blipFill>
        <p:spPr bwMode="auto">
          <a:xfrm>
            <a:off x="0" y="1588"/>
            <a:ext cx="9144000" cy="5141912"/>
          </a:xfrm>
          <a:prstGeom prst="rect">
            <a:avLst/>
          </a:prstGeom>
          <a:noFill/>
          <a:ln w="9525">
            <a:noFill/>
            <a:miter lim="800000"/>
            <a:headEnd/>
            <a:tailEnd/>
          </a:ln>
        </p:spPr>
      </p:pic>
      <p:sp>
        <p:nvSpPr>
          <p:cNvPr id="2" name="Заголовок 1"/>
          <p:cNvSpPr>
            <a:spLocks noGrp="1"/>
          </p:cNvSpPr>
          <p:nvPr>
            <p:ph type="ctrTitle"/>
          </p:nvPr>
        </p:nvSpPr>
        <p:spPr>
          <a:xfrm>
            <a:off x="685800" y="2794987"/>
            <a:ext cx="7772400" cy="1102519"/>
          </a:xfrm>
        </p:spPr>
        <p:txBody>
          <a:bodyPr>
            <a:normAutofit/>
          </a:bodyPr>
          <a:lstStyle>
            <a:lvl1pPr>
              <a:defRPr sz="4500" b="1">
                <a:solidFill>
                  <a:schemeClr val="bg1"/>
                </a:solidFill>
                <a:latin typeface="+mj-lt"/>
              </a:defRPr>
            </a:lvl1pPr>
          </a:lstStyle>
          <a:p>
            <a:r>
              <a:rPr lang="en-US" dirty="0" smtClean="0"/>
              <a:t>Образец заголовка</a:t>
            </a:r>
            <a:endParaRPr lang="ru-RU" dirty="0"/>
          </a:p>
        </p:txBody>
      </p:sp>
      <p:sp>
        <p:nvSpPr>
          <p:cNvPr id="3" name="Подзаголовок 2"/>
          <p:cNvSpPr>
            <a:spLocks noGrp="1"/>
          </p:cNvSpPr>
          <p:nvPr>
            <p:ph type="subTitle" idx="1"/>
          </p:nvPr>
        </p:nvSpPr>
        <p:spPr>
          <a:xfrm>
            <a:off x="1371600" y="3921596"/>
            <a:ext cx="6400800" cy="1314450"/>
          </a:xfrm>
        </p:spPr>
        <p:txBody>
          <a:bodyPr>
            <a:normAutofit/>
          </a:bodyPr>
          <a:lstStyle>
            <a:lvl1pPr marL="0" indent="0" algn="ctr">
              <a:buNone/>
              <a:defRPr sz="2500" b="0">
                <a:solidFill>
                  <a:schemeClr val="bg1"/>
                </a:solidFill>
                <a:latin typeface="+mj-lt"/>
              </a:defRPr>
            </a:lvl1pPr>
            <a:lvl2pPr marL="408148" indent="0" algn="ctr">
              <a:buNone/>
              <a:defRPr>
                <a:solidFill>
                  <a:schemeClr val="tx1">
                    <a:tint val="75000"/>
                  </a:schemeClr>
                </a:solidFill>
              </a:defRPr>
            </a:lvl2pPr>
            <a:lvl3pPr marL="816296" indent="0" algn="ctr">
              <a:buNone/>
              <a:defRPr>
                <a:solidFill>
                  <a:schemeClr val="tx1">
                    <a:tint val="75000"/>
                  </a:schemeClr>
                </a:solidFill>
              </a:defRPr>
            </a:lvl3pPr>
            <a:lvl4pPr marL="1224443" indent="0" algn="ctr">
              <a:buNone/>
              <a:defRPr>
                <a:solidFill>
                  <a:schemeClr val="tx1">
                    <a:tint val="75000"/>
                  </a:schemeClr>
                </a:solidFill>
              </a:defRPr>
            </a:lvl4pPr>
            <a:lvl5pPr marL="1632591" indent="0" algn="ctr">
              <a:buNone/>
              <a:defRPr>
                <a:solidFill>
                  <a:schemeClr val="tx1">
                    <a:tint val="75000"/>
                  </a:schemeClr>
                </a:solidFill>
              </a:defRPr>
            </a:lvl5pPr>
            <a:lvl6pPr marL="2040739" indent="0" algn="ctr">
              <a:buNone/>
              <a:defRPr>
                <a:solidFill>
                  <a:schemeClr val="tx1">
                    <a:tint val="75000"/>
                  </a:schemeClr>
                </a:solidFill>
              </a:defRPr>
            </a:lvl6pPr>
            <a:lvl7pPr marL="2448887" indent="0" algn="ctr">
              <a:buNone/>
              <a:defRPr>
                <a:solidFill>
                  <a:schemeClr val="tx1">
                    <a:tint val="75000"/>
                  </a:schemeClr>
                </a:solidFill>
              </a:defRPr>
            </a:lvl7pPr>
            <a:lvl8pPr marL="2857035" indent="0" algn="ctr">
              <a:buNone/>
              <a:defRPr>
                <a:solidFill>
                  <a:schemeClr val="tx1">
                    <a:tint val="75000"/>
                  </a:schemeClr>
                </a:solidFill>
              </a:defRPr>
            </a:lvl8pPr>
            <a:lvl9pPr marL="3265183" indent="0" algn="ctr">
              <a:buNone/>
              <a:defRPr>
                <a:solidFill>
                  <a:schemeClr val="tx1">
                    <a:tint val="75000"/>
                  </a:schemeClr>
                </a:solidFill>
              </a:defRPr>
            </a:lvl9pPr>
          </a:lstStyle>
          <a:p>
            <a:r>
              <a:rPr lang="en-US" dirty="0" smtClean="0"/>
              <a:t>Образец подзаголовка</a:t>
            </a:r>
            <a:endParaRPr lang="ru-RU" dirty="0"/>
          </a:p>
        </p:txBody>
      </p:sp>
    </p:spTree>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123995" y="778396"/>
            <a:ext cx="7562805" cy="857250"/>
          </a:xfrm>
        </p:spPr>
        <p:txBody>
          <a:bodyPr/>
          <a:lstStyle>
            <a:lvl1pPr algn="l">
              <a:defRPr/>
            </a:lvl1pPr>
          </a:lstStyle>
          <a:p>
            <a:r>
              <a:rPr lang="ru-RU" smtClean="0"/>
              <a:t>Образец заголовка</a:t>
            </a:r>
            <a:endParaRPr lang="ru-RU" dirty="0"/>
          </a:p>
        </p:txBody>
      </p:sp>
      <p:sp>
        <p:nvSpPr>
          <p:cNvPr id="3" name="Номер слайда 10"/>
          <p:cNvSpPr>
            <a:spLocks noGrp="1"/>
          </p:cNvSpPr>
          <p:nvPr>
            <p:ph type="sldNum" sz="quarter" idx="10"/>
          </p:nvPr>
        </p:nvSpPr>
        <p:spPr/>
        <p:txBody>
          <a:bodyPr/>
          <a:lstStyle>
            <a:lvl1pPr>
              <a:defRPr/>
            </a:lvl1pPr>
          </a:lstStyle>
          <a:p>
            <a:pPr>
              <a:defRPr/>
            </a:pPr>
            <a:fld id="{28285703-9775-4595-AEF9-2C1B4BD76668}" type="slidenum">
              <a:rPr lang="ru-RU"/>
              <a:pPr>
                <a:defRPr/>
              </a:pPr>
              <a:t>‹#›</a:t>
            </a:fld>
            <a:endParaRPr lang="ru-RU" dirty="0"/>
          </a:p>
        </p:txBody>
      </p:sp>
    </p:spTree>
  </p:cSld>
  <p:clrMapOvr>
    <a:masterClrMapping/>
  </p:clrMapOvr>
  <p:transition spd="slow"/>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pPr>
              <a:defRPr/>
            </a:pPr>
            <a:fld id="{67096252-19D5-43B5-825C-547561D6A04F}" type="datetime1">
              <a:rPr lang="ru-RU" smtClean="0"/>
              <a:t>15.04.2020</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Tree>
  </p:cSld>
  <p:clrMapOvr>
    <a:masterClrMapping/>
  </p:clrMapOvr>
  <p:transition spd="slow"/>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1" y="204788"/>
            <a:ext cx="3008313" cy="871537"/>
          </a:xfrm>
        </p:spPr>
        <p:txBody>
          <a:bodyPr anchor="b"/>
          <a:lstStyle>
            <a:lvl1pPr algn="l">
              <a:defRPr sz="1800" b="1"/>
            </a:lvl1pPr>
          </a:lstStyle>
          <a:p>
            <a:r>
              <a:rPr lang="ru-RU" smtClean="0"/>
              <a:t>Образец заголовка</a:t>
            </a:r>
            <a:endParaRPr lang="ru-RU"/>
          </a:p>
        </p:txBody>
      </p:sp>
      <p:sp>
        <p:nvSpPr>
          <p:cNvPr id="3" name="Содержимое 2"/>
          <p:cNvSpPr>
            <a:spLocks noGrp="1"/>
          </p:cNvSpPr>
          <p:nvPr>
            <p:ph idx="1"/>
          </p:nvPr>
        </p:nvSpPr>
        <p:spPr>
          <a:xfrm>
            <a:off x="3575050" y="204788"/>
            <a:ext cx="5111750" cy="4389834"/>
          </a:xfrm>
        </p:spPr>
        <p:txBody>
          <a:bodyPr/>
          <a:lstStyle>
            <a:lvl1pPr>
              <a:defRPr sz="2900"/>
            </a:lvl1pPr>
            <a:lvl2pPr>
              <a:defRPr sz="2500"/>
            </a:lvl2pPr>
            <a:lvl3pPr>
              <a:defRPr sz="21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1" y="1076325"/>
            <a:ext cx="3008313" cy="3518297"/>
          </a:xfrm>
        </p:spPr>
        <p:txBody>
          <a:bodyPr/>
          <a:lstStyle>
            <a:lvl1pPr marL="0" indent="0">
              <a:buNone/>
              <a:defRPr sz="1300"/>
            </a:lvl1pPr>
            <a:lvl2pPr marL="408148" indent="0">
              <a:buNone/>
              <a:defRPr sz="1100"/>
            </a:lvl2pPr>
            <a:lvl3pPr marL="816296" indent="0">
              <a:buNone/>
              <a:defRPr sz="900"/>
            </a:lvl3pPr>
            <a:lvl4pPr marL="1224443" indent="0">
              <a:buNone/>
              <a:defRPr sz="800"/>
            </a:lvl4pPr>
            <a:lvl5pPr marL="1632591" indent="0">
              <a:buNone/>
              <a:defRPr sz="800"/>
            </a:lvl5pPr>
            <a:lvl6pPr marL="2040739" indent="0">
              <a:buNone/>
              <a:defRPr sz="800"/>
            </a:lvl6pPr>
            <a:lvl7pPr marL="2448887" indent="0">
              <a:buNone/>
              <a:defRPr sz="800"/>
            </a:lvl7pPr>
            <a:lvl8pPr marL="2857035" indent="0">
              <a:buNone/>
              <a:defRPr sz="800"/>
            </a:lvl8pPr>
            <a:lvl9pPr marL="3265183" indent="0">
              <a:buNone/>
              <a:defRPr sz="8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pPr>
              <a:defRPr/>
            </a:pPr>
            <a:fld id="{B156369F-28BC-4F55-BCDB-2E30249ED632}" type="datetime1">
              <a:rPr lang="ru-RU" smtClean="0"/>
              <a:t>15.04.2020</a:t>
            </a:fld>
            <a:endParaRPr lang="ru-RU"/>
          </a:p>
        </p:txBody>
      </p:sp>
      <p:sp>
        <p:nvSpPr>
          <p:cNvPr id="6" name="Нижний колонтитул 5"/>
          <p:cNvSpPr>
            <a:spLocks noGrp="1"/>
          </p:cNvSpPr>
          <p:nvPr>
            <p:ph type="ftr" sz="quarter" idx="11"/>
          </p:nvPr>
        </p:nvSpPr>
        <p:spPr/>
        <p:txBody>
          <a:bodyPr/>
          <a:lstStyle>
            <a:lvl1pPr>
              <a:defRPr/>
            </a:lvl1pPr>
          </a:lstStyle>
          <a:p>
            <a:pPr>
              <a:defRPr/>
            </a:pPr>
            <a:endParaRPr lang="ru-RU"/>
          </a:p>
        </p:txBody>
      </p:sp>
    </p:spTree>
  </p:cSld>
  <p:clrMapOvr>
    <a:masterClrMapping/>
  </p:clrMapOvr>
  <p:transition spd="slow"/>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3600450"/>
            <a:ext cx="5486400" cy="425054"/>
          </a:xfrm>
        </p:spPr>
        <p:txBody>
          <a:bodyPr anchor="b"/>
          <a:lstStyle>
            <a:lvl1pPr algn="l">
              <a:defRPr sz="1800" b="1"/>
            </a:lvl1pPr>
          </a:lstStyle>
          <a:p>
            <a:r>
              <a:rPr lang="ru-RU" smtClean="0"/>
              <a:t>Образец заголовка</a:t>
            </a:r>
            <a:endParaRPr lang="ru-RU"/>
          </a:p>
        </p:txBody>
      </p:sp>
      <p:sp>
        <p:nvSpPr>
          <p:cNvPr id="3" name="Рисунок 2"/>
          <p:cNvSpPr>
            <a:spLocks noGrp="1"/>
          </p:cNvSpPr>
          <p:nvPr>
            <p:ph type="pic" idx="1"/>
          </p:nvPr>
        </p:nvSpPr>
        <p:spPr>
          <a:xfrm>
            <a:off x="1792288" y="459581"/>
            <a:ext cx="5486400" cy="3086100"/>
          </a:xfrm>
        </p:spPr>
        <p:txBody>
          <a:bodyPr rtlCol="0">
            <a:noAutofit/>
          </a:bodyPr>
          <a:lstStyle>
            <a:lvl1pPr marL="0" indent="0">
              <a:buNone/>
              <a:defRPr sz="2900"/>
            </a:lvl1pPr>
            <a:lvl2pPr marL="408148" indent="0">
              <a:buNone/>
              <a:defRPr sz="2500"/>
            </a:lvl2pPr>
            <a:lvl3pPr marL="816296" indent="0">
              <a:buNone/>
              <a:defRPr sz="2100"/>
            </a:lvl3pPr>
            <a:lvl4pPr marL="1224443" indent="0">
              <a:buNone/>
              <a:defRPr sz="1800"/>
            </a:lvl4pPr>
            <a:lvl5pPr marL="1632591" indent="0">
              <a:buNone/>
              <a:defRPr sz="1800"/>
            </a:lvl5pPr>
            <a:lvl6pPr marL="2040739" indent="0">
              <a:buNone/>
              <a:defRPr sz="1800"/>
            </a:lvl6pPr>
            <a:lvl7pPr marL="2448887" indent="0">
              <a:buNone/>
              <a:defRPr sz="1800"/>
            </a:lvl7pPr>
            <a:lvl8pPr marL="2857035" indent="0">
              <a:buNone/>
              <a:defRPr sz="1800"/>
            </a:lvl8pPr>
            <a:lvl9pPr marL="3265183" indent="0">
              <a:buNone/>
              <a:defRPr sz="1800"/>
            </a:lvl9pPr>
          </a:lstStyle>
          <a:p>
            <a:pPr lvl="0"/>
            <a:r>
              <a:rPr lang="ru-RU" noProof="0" smtClean="0"/>
              <a:t>Вставка рисунка</a:t>
            </a:r>
            <a:endParaRPr lang="ru-RU" noProof="0"/>
          </a:p>
        </p:txBody>
      </p:sp>
      <p:sp>
        <p:nvSpPr>
          <p:cNvPr id="4" name="Текст 3"/>
          <p:cNvSpPr>
            <a:spLocks noGrp="1"/>
          </p:cNvSpPr>
          <p:nvPr>
            <p:ph type="body" sz="half" idx="2"/>
          </p:nvPr>
        </p:nvSpPr>
        <p:spPr>
          <a:xfrm>
            <a:off x="1792288" y="4025503"/>
            <a:ext cx="5486400" cy="603647"/>
          </a:xfrm>
        </p:spPr>
        <p:txBody>
          <a:bodyPr/>
          <a:lstStyle>
            <a:lvl1pPr marL="0" indent="0">
              <a:buNone/>
              <a:defRPr sz="1300"/>
            </a:lvl1pPr>
            <a:lvl2pPr marL="408148" indent="0">
              <a:buNone/>
              <a:defRPr sz="1100"/>
            </a:lvl2pPr>
            <a:lvl3pPr marL="816296" indent="0">
              <a:buNone/>
              <a:defRPr sz="900"/>
            </a:lvl3pPr>
            <a:lvl4pPr marL="1224443" indent="0">
              <a:buNone/>
              <a:defRPr sz="800"/>
            </a:lvl4pPr>
            <a:lvl5pPr marL="1632591" indent="0">
              <a:buNone/>
              <a:defRPr sz="800"/>
            </a:lvl5pPr>
            <a:lvl6pPr marL="2040739" indent="0">
              <a:buNone/>
              <a:defRPr sz="800"/>
            </a:lvl6pPr>
            <a:lvl7pPr marL="2448887" indent="0">
              <a:buNone/>
              <a:defRPr sz="800"/>
            </a:lvl7pPr>
            <a:lvl8pPr marL="2857035" indent="0">
              <a:buNone/>
              <a:defRPr sz="800"/>
            </a:lvl8pPr>
            <a:lvl9pPr marL="3265183" indent="0">
              <a:buNone/>
              <a:defRPr sz="8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B95E0CA6-9070-4EC9-857D-F59572CA97A8}" type="datetime1">
              <a:rPr lang="ru-RU" smtClean="0"/>
              <a:t>15.04.2020</a:t>
            </a:fld>
            <a:endParaRPr lang="ru-RU"/>
          </a:p>
        </p:txBody>
      </p:sp>
      <p:sp>
        <p:nvSpPr>
          <p:cNvPr id="6" name="Нижний колонтитул 4"/>
          <p:cNvSpPr>
            <a:spLocks noGrp="1"/>
          </p:cNvSpPr>
          <p:nvPr>
            <p:ph type="ftr" sz="quarter" idx="11"/>
          </p:nvPr>
        </p:nvSpPr>
        <p:spPr/>
        <p:txBody>
          <a:bodyPr/>
          <a:lstStyle>
            <a:lvl1pPr>
              <a:defRPr/>
            </a:lvl1pPr>
          </a:lstStyle>
          <a:p>
            <a:pPr>
              <a:defRPr/>
            </a:pPr>
            <a:endParaRPr lang="ru-RU"/>
          </a:p>
        </p:txBody>
      </p:sp>
      <p:sp>
        <p:nvSpPr>
          <p:cNvPr id="7" name="Номер слайда 5"/>
          <p:cNvSpPr>
            <a:spLocks noGrp="1"/>
          </p:cNvSpPr>
          <p:nvPr>
            <p:ph type="sldNum" sz="quarter" idx="12"/>
          </p:nvPr>
        </p:nvSpPr>
        <p:spPr/>
        <p:txBody>
          <a:bodyPr/>
          <a:lstStyle>
            <a:lvl1pPr>
              <a:defRPr/>
            </a:lvl1pPr>
          </a:lstStyle>
          <a:p>
            <a:pPr>
              <a:defRPr/>
            </a:pPr>
            <a:fld id="{1E8C2218-1338-47F5-9EAF-254138C1F543}" type="slidenum">
              <a:rPr lang="ru-RU"/>
              <a:pPr>
                <a:defRPr/>
              </a:pPr>
              <a:t>‹#›</a:t>
            </a:fld>
            <a:endParaRPr lang="ru-RU" dirty="0"/>
          </a:p>
        </p:txBody>
      </p:sp>
    </p:spTree>
  </p:cSld>
  <p:clrMapOvr>
    <a:masterClrMapping/>
  </p:clrMapOvr>
  <p:transition spd="slow"/>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9F6A156A-C64D-4AAA-B093-C74C049E63E6}" type="datetime1">
              <a:rPr lang="ru-RU" smtClean="0"/>
              <a:t>15.04.2020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BCCC2566-FED4-45BC-9B85-3236A38F864A}" type="slidenum">
              <a:rPr lang="ru-RU"/>
              <a:pPr>
                <a:defRPr/>
              </a:pPr>
              <a:t>‹#›</a:t>
            </a:fld>
            <a:endParaRPr lang="ru-RU" dirty="0"/>
          </a:p>
        </p:txBody>
      </p:sp>
    </p:spTree>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7753350" y="227409"/>
            <a:ext cx="2405063" cy="48387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534988" y="227409"/>
            <a:ext cx="7065962" cy="48387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CE2464F7-D921-45B5-B674-05071F6FA3E7}" type="datetime1">
              <a:rPr lang="ru-RU" smtClean="0"/>
              <a:t>15.04.2020</a:t>
            </a:fld>
            <a:endParaRPr lang="ru-RU"/>
          </a:p>
        </p:txBody>
      </p:sp>
      <p:sp>
        <p:nvSpPr>
          <p:cNvPr id="5" name="Нижний колонтитул 4"/>
          <p:cNvSpPr>
            <a:spLocks noGrp="1"/>
          </p:cNvSpPr>
          <p:nvPr>
            <p:ph type="ftr" sz="quarter" idx="11"/>
          </p:nvPr>
        </p:nvSpPr>
        <p:spPr/>
        <p:txBody>
          <a:bodyPr/>
          <a:lstStyle>
            <a:lvl1pPr>
              <a:defRPr/>
            </a:lvl1pPr>
          </a:lstStyle>
          <a:p>
            <a:pPr>
              <a:defRPr/>
            </a:pPr>
            <a:endParaRPr lang="ru-RU"/>
          </a:p>
        </p:txBody>
      </p:sp>
      <p:sp>
        <p:nvSpPr>
          <p:cNvPr id="6" name="Номер слайда 5"/>
          <p:cNvSpPr>
            <a:spLocks noGrp="1"/>
          </p:cNvSpPr>
          <p:nvPr>
            <p:ph type="sldNum" sz="quarter" idx="12"/>
          </p:nvPr>
        </p:nvSpPr>
        <p:spPr/>
        <p:txBody>
          <a:bodyPr/>
          <a:lstStyle>
            <a:lvl1pPr>
              <a:defRPr/>
            </a:lvl1pPr>
          </a:lstStyle>
          <a:p>
            <a:pPr>
              <a:defRPr/>
            </a:pPr>
            <a:fld id="{699055FE-ADB5-40B2-AB6F-CA506A1A7959}" type="slidenum">
              <a:rPr lang="ru-RU"/>
              <a:pPr>
                <a:defRPr/>
              </a:pPr>
              <a:t>‹#›</a:t>
            </a:fld>
            <a:endParaRPr lang="ru-RU" dirty="0"/>
          </a:p>
        </p:txBody>
      </p:sp>
    </p:spTree>
  </p:cSld>
  <p:clrMapOvr>
    <a:masterClrMapping/>
  </p:clrMapOvr>
  <p:transition spd="slow"/>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Титульный слайд">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617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3" name="Picture 2" descr="Z:\Projects\Текущие\Проектная\FNS_2012\_БРЭНДБУК\out\PPT\3_1_present_16.9-02.png"/>
          <p:cNvPicPr>
            <a:picLocks noChangeAspect="1" noChangeArrowheads="1"/>
          </p:cNvPicPr>
          <p:nvPr userDrawn="1"/>
        </p:nvPicPr>
        <p:blipFill>
          <a:blip r:embed="rId2"/>
          <a:srcRect/>
          <a:stretch>
            <a:fillRect/>
          </a:stretch>
        </p:blipFill>
        <p:spPr bwMode="auto">
          <a:xfrm>
            <a:off x="0" y="0"/>
            <a:ext cx="9144000" cy="5141913"/>
          </a:xfrm>
          <a:prstGeom prst="rect">
            <a:avLst/>
          </a:prstGeom>
          <a:noFill/>
          <a:ln w="9525">
            <a:noFill/>
            <a:miter lim="800000"/>
            <a:headEnd/>
            <a:tailEnd/>
          </a:ln>
        </p:spPr>
      </p:pic>
      <p:sp>
        <p:nvSpPr>
          <p:cNvPr id="8" name="Заголовок 1"/>
          <p:cNvSpPr>
            <a:spLocks noGrp="1"/>
          </p:cNvSpPr>
          <p:nvPr>
            <p:ph type="ctrTitle"/>
          </p:nvPr>
        </p:nvSpPr>
        <p:spPr>
          <a:xfrm>
            <a:off x="2478466" y="935856"/>
            <a:ext cx="6102883" cy="3580110"/>
          </a:xfrm>
        </p:spPr>
        <p:txBody>
          <a:bodyPr anchor="t">
            <a:normAutofit/>
          </a:bodyPr>
          <a:lstStyle>
            <a:lvl1pPr algn="l">
              <a:lnSpc>
                <a:spcPts val="5400"/>
              </a:lnSpc>
              <a:defRPr sz="4700" b="1">
                <a:solidFill>
                  <a:srgbClr val="8D8C90"/>
                </a:solidFill>
                <a:latin typeface="+mj-lt"/>
              </a:defRPr>
            </a:lvl1pPr>
          </a:lstStyle>
          <a:p>
            <a:r>
              <a:rPr lang="en-US" dirty="0" smtClean="0"/>
              <a:t>Образец заголовка</a:t>
            </a:r>
            <a:endParaRPr lang="ru-RU" dirty="0"/>
          </a:p>
        </p:txBody>
      </p:sp>
    </p:spTree>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 name="TextBox 9"/>
          <p:cNvSpPr txBox="1"/>
          <p:nvPr userDrawn="1"/>
        </p:nvSpPr>
        <p:spPr>
          <a:xfrm>
            <a:off x="5926138" y="3844925"/>
            <a:ext cx="923925" cy="282575"/>
          </a:xfrm>
          <a:prstGeom prst="rect">
            <a:avLst/>
          </a:prstGeom>
          <a:noFill/>
        </p:spPr>
        <p:txBody>
          <a:bodyPr lIns="71561" tIns="35780" rIns="71561" bIns="35780"/>
          <a:lstStyle/>
          <a:p>
            <a:pPr defTabSz="816296" fontAlgn="auto">
              <a:spcBef>
                <a:spcPts val="0"/>
              </a:spcBef>
              <a:spcAft>
                <a:spcPts val="0"/>
              </a:spcAft>
              <a:defRPr/>
            </a:pPr>
            <a:endParaRPr lang="ru-RU" dirty="0">
              <a:solidFill>
                <a:prstClr val="black"/>
              </a:solidFill>
              <a:latin typeface="+mn-lt"/>
              <a:cs typeface="+mn-cs"/>
            </a:endParaRPr>
          </a:p>
        </p:txBody>
      </p:sp>
      <p:sp>
        <p:nvSpPr>
          <p:cNvPr id="3" name="Содержимое 2"/>
          <p:cNvSpPr>
            <a:spLocks noGrp="1"/>
          </p:cNvSpPr>
          <p:nvPr>
            <p:ph idx="1"/>
          </p:nvPr>
        </p:nvSpPr>
        <p:spPr>
          <a:xfrm>
            <a:off x="611188" y="1504951"/>
            <a:ext cx="7632700" cy="3206749"/>
          </a:xfrm>
        </p:spPr>
        <p:txBody>
          <a:bodyPr>
            <a:noAutofit/>
          </a:bodyPr>
          <a:lstStyle>
            <a:lvl1pPr marL="284505" indent="0">
              <a:buFontTx/>
              <a:buNone/>
              <a:defRPr b="1">
                <a:latin typeface="+mj-lt"/>
              </a:defRPr>
            </a:lvl1pPr>
            <a:lvl2pPr marL="282020" indent="2485">
              <a:defRPr>
                <a:latin typeface="+mj-lt"/>
              </a:defRPr>
            </a:lvl2pPr>
            <a:lvl3pPr marL="491981" indent="-203750">
              <a:tabLst/>
              <a:defRPr>
                <a:latin typeface="+mj-lt"/>
              </a:defRPr>
            </a:lvl3pPr>
            <a:lvl4pPr marL="0" indent="282020">
              <a:defRPr>
                <a:latin typeface="+mj-lt"/>
              </a:defRPr>
            </a:lvl4pPr>
            <a:lvl5pPr>
              <a:buNone/>
              <a:defRPr>
                <a:latin typeface="+mj-l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3" name="Заголовок 12"/>
          <p:cNvSpPr>
            <a:spLocks noGrp="1"/>
          </p:cNvSpPr>
          <p:nvPr>
            <p:ph type="title"/>
          </p:nvPr>
        </p:nvSpPr>
        <p:spPr>
          <a:xfrm>
            <a:off x="611189" y="558800"/>
            <a:ext cx="7548638" cy="946151"/>
          </a:xfrm>
        </p:spPr>
        <p:txBody>
          <a:bodyPr/>
          <a:lstStyle>
            <a:lvl1pPr marL="0" marR="0" indent="0" defTabSz="816296" rtl="0" eaLnBrk="1" fontAlgn="auto" latinLnBrk="0" hangingPunct="1">
              <a:lnSpc>
                <a:spcPct val="100000"/>
              </a:lnSpc>
              <a:spcBef>
                <a:spcPct val="0"/>
              </a:spcBef>
              <a:spcAft>
                <a:spcPts val="0"/>
              </a:spcAft>
              <a:tabLst/>
              <a:defRPr sz="4200"/>
            </a:lvl1pPr>
          </a:lstStyle>
          <a:p>
            <a:pPr lvl="0"/>
            <a:r>
              <a:rPr lang="en-US" noProof="0" dirty="0" smtClean="0"/>
              <a:t>Образец заголовка</a:t>
            </a:r>
            <a:endParaRPr lang="ru-RU" noProof="0" dirty="0" smtClean="0"/>
          </a:p>
        </p:txBody>
      </p:sp>
      <p:sp>
        <p:nvSpPr>
          <p:cNvPr id="5" name="Номер слайда 13"/>
          <p:cNvSpPr>
            <a:spLocks noGrp="1"/>
          </p:cNvSpPr>
          <p:nvPr>
            <p:ph type="sldNum" sz="quarter" idx="10"/>
          </p:nvPr>
        </p:nvSpPr>
        <p:spPr/>
        <p:txBody>
          <a:bodyPr/>
          <a:lstStyle>
            <a:lvl1pPr>
              <a:defRPr/>
            </a:lvl1pPr>
          </a:lstStyle>
          <a:p>
            <a:pPr>
              <a:defRPr/>
            </a:pPr>
            <a:fld id="{D6EDF64B-82FE-4946-BF13-DDDDA2BFC66A}" type="slidenum">
              <a:rPr lang="ru-RU"/>
              <a:pPr>
                <a:defRPr/>
              </a:pPr>
              <a:t>‹#›</a:t>
            </a:fld>
            <a:endParaRPr lang="ru-RU" dirty="0"/>
          </a:p>
        </p:txBody>
      </p:sp>
    </p:spTree>
  </p:cSld>
  <p:clrMapOvr>
    <a:masterClrMapping/>
  </p:clrMapOvr>
  <p:transition spd="slow"/>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4" name="TextBox 9"/>
          <p:cNvSpPr txBox="1"/>
          <p:nvPr userDrawn="1"/>
        </p:nvSpPr>
        <p:spPr>
          <a:xfrm>
            <a:off x="5926138" y="3844925"/>
            <a:ext cx="923925" cy="282575"/>
          </a:xfrm>
          <a:prstGeom prst="rect">
            <a:avLst/>
          </a:prstGeom>
          <a:noFill/>
        </p:spPr>
        <p:txBody>
          <a:bodyPr lIns="71561" tIns="35780" rIns="71561" bIns="35780"/>
          <a:lstStyle/>
          <a:p>
            <a:pPr defTabSz="816296" fontAlgn="auto">
              <a:spcBef>
                <a:spcPts val="0"/>
              </a:spcBef>
              <a:spcAft>
                <a:spcPts val="0"/>
              </a:spcAft>
              <a:defRPr/>
            </a:pPr>
            <a:endParaRPr lang="ru-RU" dirty="0">
              <a:solidFill>
                <a:prstClr val="black"/>
              </a:solidFill>
              <a:latin typeface="+mn-lt"/>
              <a:cs typeface="+mn-cs"/>
            </a:endParaRPr>
          </a:p>
        </p:txBody>
      </p:sp>
      <p:sp>
        <p:nvSpPr>
          <p:cNvPr id="3" name="Содержимое 2"/>
          <p:cNvSpPr>
            <a:spLocks noGrp="1"/>
          </p:cNvSpPr>
          <p:nvPr>
            <p:ph idx="1"/>
          </p:nvPr>
        </p:nvSpPr>
        <p:spPr>
          <a:xfrm>
            <a:off x="611188" y="1504951"/>
            <a:ext cx="7632700" cy="3206749"/>
          </a:xfrm>
        </p:spPr>
        <p:txBody>
          <a:bodyPr>
            <a:noAutofit/>
          </a:bodyPr>
          <a:lstStyle>
            <a:lvl1pPr marL="284505" indent="0">
              <a:buFontTx/>
              <a:buNone/>
              <a:defRPr b="1">
                <a:latin typeface="+mj-lt"/>
              </a:defRPr>
            </a:lvl1pPr>
            <a:lvl2pPr marL="282020" indent="2485">
              <a:defRPr>
                <a:latin typeface="+mj-lt"/>
              </a:defRPr>
            </a:lvl2pPr>
            <a:lvl3pPr marL="491981" indent="-203750">
              <a:tabLst/>
              <a:defRPr>
                <a:latin typeface="+mj-lt"/>
              </a:defRPr>
            </a:lvl3pPr>
            <a:lvl4pPr marL="0" indent="282020">
              <a:defRPr>
                <a:latin typeface="+mj-lt"/>
              </a:defRPr>
            </a:lvl4pPr>
            <a:lvl5pPr>
              <a:buNone/>
              <a:defRPr>
                <a:latin typeface="+mj-l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3" name="Заголовок 12"/>
          <p:cNvSpPr>
            <a:spLocks noGrp="1"/>
          </p:cNvSpPr>
          <p:nvPr>
            <p:ph type="title"/>
          </p:nvPr>
        </p:nvSpPr>
        <p:spPr>
          <a:xfrm>
            <a:off x="611188" y="558801"/>
            <a:ext cx="7632699" cy="946150"/>
          </a:xfrm>
        </p:spPr>
        <p:txBody>
          <a:bodyPr>
            <a:noAutofit/>
          </a:bodyPr>
          <a:lstStyle>
            <a:lvl1pPr marL="0" marR="0" indent="0" defTabSz="816296" rtl="0" eaLnBrk="1" fontAlgn="auto" latinLnBrk="0" hangingPunct="1">
              <a:lnSpc>
                <a:spcPct val="100000"/>
              </a:lnSpc>
              <a:spcBef>
                <a:spcPct val="0"/>
              </a:spcBef>
              <a:spcAft>
                <a:spcPts val="0"/>
              </a:spcAft>
              <a:tabLst/>
              <a:defRPr sz="4200"/>
            </a:lvl1pPr>
          </a:lstStyle>
          <a:p>
            <a:pPr lvl="0"/>
            <a:r>
              <a:rPr lang="en-US" noProof="0" dirty="0" smtClean="0"/>
              <a:t>Образец заголовка</a:t>
            </a:r>
            <a:endParaRPr lang="ru-RU" noProof="0" dirty="0" smtClean="0"/>
          </a:p>
        </p:txBody>
      </p:sp>
      <p:sp>
        <p:nvSpPr>
          <p:cNvPr id="5" name="Номер слайда 8"/>
          <p:cNvSpPr>
            <a:spLocks noGrp="1"/>
          </p:cNvSpPr>
          <p:nvPr>
            <p:ph type="sldNum" sz="quarter" idx="10"/>
          </p:nvPr>
        </p:nvSpPr>
        <p:spPr/>
        <p:txBody>
          <a:bodyPr/>
          <a:lstStyle>
            <a:lvl1pPr>
              <a:defRPr/>
            </a:lvl1pPr>
          </a:lstStyle>
          <a:p>
            <a:pPr>
              <a:defRPr/>
            </a:pPr>
            <a:fld id="{ED17EF63-9FBA-459C-A530-D9919359735B}" type="slidenum">
              <a:rPr lang="ru-RU"/>
              <a:pPr>
                <a:defRPr/>
              </a:pPr>
              <a:t>‹#›</a:t>
            </a:fld>
            <a:endParaRPr lang="ru-RU" dirty="0"/>
          </a:p>
        </p:txBody>
      </p:sp>
    </p:spTree>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pic>
        <p:nvPicPr>
          <p:cNvPr id="4" name="Picture 2" descr="Z:\Projects\Текущие\Проектная\FNS_2012\_БРЭНДБУК\out\PPT\3_1_present_16.9-04.png"/>
          <p:cNvPicPr>
            <a:picLocks noChangeAspect="1" noChangeArrowheads="1"/>
          </p:cNvPicPr>
          <p:nvPr userDrawn="1"/>
        </p:nvPicPr>
        <p:blipFill>
          <a:blip r:embed="rId2"/>
          <a:srcRect/>
          <a:stretch>
            <a:fillRect/>
          </a:stretch>
        </p:blipFill>
        <p:spPr bwMode="auto">
          <a:xfrm>
            <a:off x="0" y="1588"/>
            <a:ext cx="9144000" cy="5141912"/>
          </a:xfrm>
          <a:prstGeom prst="rect">
            <a:avLst/>
          </a:prstGeom>
          <a:noFill/>
          <a:ln w="9525">
            <a:noFill/>
            <a:miter lim="800000"/>
            <a:headEnd/>
            <a:tailEnd/>
          </a:ln>
        </p:spPr>
      </p:pic>
      <p:sp>
        <p:nvSpPr>
          <p:cNvPr id="3" name="Содержимое 2"/>
          <p:cNvSpPr>
            <a:spLocks noGrp="1"/>
          </p:cNvSpPr>
          <p:nvPr>
            <p:ph idx="1"/>
          </p:nvPr>
        </p:nvSpPr>
        <p:spPr>
          <a:xfrm>
            <a:off x="611188" y="1504950"/>
            <a:ext cx="7632700" cy="3206749"/>
          </a:xfrm>
        </p:spPr>
        <p:txBody>
          <a:bodyPr>
            <a:noAutofit/>
          </a:bodyPr>
          <a:lstStyle>
            <a:lvl1pPr marL="284505" indent="0">
              <a:buFontTx/>
              <a:buNone/>
              <a:defRPr b="1">
                <a:latin typeface="+mj-lt"/>
              </a:defRPr>
            </a:lvl1pPr>
            <a:lvl2pPr marL="284505" indent="0">
              <a:defRPr>
                <a:latin typeface="+mj-lt"/>
              </a:defRPr>
            </a:lvl2pPr>
            <a:lvl3pPr marL="491981" indent="-203750">
              <a:defRPr>
                <a:latin typeface="+mj-lt"/>
              </a:defRPr>
            </a:lvl3pPr>
            <a:lvl4pPr marL="0" indent="282020">
              <a:defRPr>
                <a:latin typeface="+mj-lt"/>
              </a:defRPr>
            </a:lvl4pPr>
            <a:lvl5pPr marL="1123109" indent="0">
              <a:buNone/>
              <a:defRPr>
                <a:latin typeface="+mj-l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Заголовок 9"/>
          <p:cNvSpPr>
            <a:spLocks noGrp="1"/>
          </p:cNvSpPr>
          <p:nvPr>
            <p:ph type="title"/>
          </p:nvPr>
        </p:nvSpPr>
        <p:spPr>
          <a:xfrm>
            <a:off x="611188" y="558801"/>
            <a:ext cx="7632699" cy="946150"/>
          </a:xfrm>
        </p:spPr>
        <p:txBody>
          <a:bodyPr>
            <a:noAutofit/>
          </a:bodyPr>
          <a:lstStyle>
            <a:lvl1pPr marL="0" marR="0" indent="0" defTabSz="816296" rtl="0" eaLnBrk="1" fontAlgn="auto" latinLnBrk="0" hangingPunct="1">
              <a:lnSpc>
                <a:spcPct val="100000"/>
              </a:lnSpc>
              <a:spcBef>
                <a:spcPct val="0"/>
              </a:spcBef>
              <a:spcAft>
                <a:spcPts val="0"/>
              </a:spcAft>
              <a:tabLst/>
              <a:defRPr sz="4200"/>
            </a:lvl1pPr>
          </a:lstStyle>
          <a:p>
            <a:pPr lvl="0"/>
            <a:r>
              <a:rPr lang="en-US" noProof="0" dirty="0" smtClean="0"/>
              <a:t>Образец заголовка</a:t>
            </a:r>
            <a:endParaRPr lang="ru-RU" noProof="0" dirty="0" smtClean="0"/>
          </a:p>
        </p:txBody>
      </p:sp>
      <p:sp>
        <p:nvSpPr>
          <p:cNvPr id="5" name="Номер слайда 6"/>
          <p:cNvSpPr>
            <a:spLocks noGrp="1"/>
          </p:cNvSpPr>
          <p:nvPr>
            <p:ph type="sldNum" sz="quarter" idx="10"/>
          </p:nvPr>
        </p:nvSpPr>
        <p:spPr/>
        <p:txBody>
          <a:bodyPr/>
          <a:lstStyle>
            <a:lvl1pPr>
              <a:defRPr/>
            </a:lvl1pPr>
          </a:lstStyle>
          <a:p>
            <a:pPr>
              <a:defRPr/>
            </a:pPr>
            <a:fld id="{4728FC9C-B39A-4DE3-8787-28BBD3414A59}" type="slidenum">
              <a:rPr lang="ru-RU"/>
              <a:pPr>
                <a:defRPr/>
              </a:pPr>
              <a:t>‹#›</a:t>
            </a:fld>
            <a:endParaRPr lang="ru-RU" dirty="0"/>
          </a:p>
        </p:txBody>
      </p:sp>
    </p:spTree>
  </p:cSld>
  <p:clrMapOvr>
    <a:masterClrMapping/>
  </p:clrMapOvr>
  <p:transition spd="slow"/>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Заголовок и объект">
    <p:spTree>
      <p:nvGrpSpPr>
        <p:cNvPr id="1" name=""/>
        <p:cNvGrpSpPr/>
        <p:nvPr/>
      </p:nvGrpSpPr>
      <p:grpSpPr>
        <a:xfrm>
          <a:off x="0" y="0"/>
          <a:ext cx="0" cy="0"/>
          <a:chOff x="0" y="0"/>
          <a:chExt cx="0" cy="0"/>
        </a:xfrm>
      </p:grpSpPr>
      <p:pic>
        <p:nvPicPr>
          <p:cNvPr id="4" name="Picture 2" descr="Z:\Projects\Текущие\Проектная\FNS_2012\_БРЭНДБУК\out\PPT\3_1_present_16.9-04.png"/>
          <p:cNvPicPr>
            <a:picLocks noChangeAspect="1" noChangeArrowheads="1"/>
          </p:cNvPicPr>
          <p:nvPr userDrawn="1"/>
        </p:nvPicPr>
        <p:blipFill>
          <a:blip r:embed="rId2"/>
          <a:srcRect/>
          <a:stretch>
            <a:fillRect/>
          </a:stretch>
        </p:blipFill>
        <p:spPr bwMode="auto">
          <a:xfrm>
            <a:off x="0" y="1588"/>
            <a:ext cx="9144000" cy="5141912"/>
          </a:xfrm>
          <a:prstGeom prst="rect">
            <a:avLst/>
          </a:prstGeom>
          <a:noFill/>
          <a:ln w="9525">
            <a:noFill/>
            <a:miter lim="800000"/>
            <a:headEnd/>
            <a:tailEnd/>
          </a:ln>
        </p:spPr>
      </p:pic>
      <p:sp>
        <p:nvSpPr>
          <p:cNvPr id="3" name="Содержимое 2"/>
          <p:cNvSpPr>
            <a:spLocks noGrp="1"/>
          </p:cNvSpPr>
          <p:nvPr>
            <p:ph idx="1"/>
          </p:nvPr>
        </p:nvSpPr>
        <p:spPr>
          <a:xfrm>
            <a:off x="611188" y="1504950"/>
            <a:ext cx="7632700" cy="3206749"/>
          </a:xfrm>
        </p:spPr>
        <p:txBody>
          <a:bodyPr>
            <a:noAutofit/>
          </a:bodyPr>
          <a:lstStyle>
            <a:lvl1pPr marL="284505" indent="0">
              <a:buFontTx/>
              <a:buNone/>
              <a:defRPr b="1">
                <a:latin typeface="+mj-lt"/>
              </a:defRPr>
            </a:lvl1pPr>
            <a:lvl2pPr marL="284505" indent="0">
              <a:defRPr>
                <a:latin typeface="+mj-lt"/>
              </a:defRPr>
            </a:lvl2pPr>
            <a:lvl3pPr marL="491981" indent="-203750">
              <a:defRPr>
                <a:latin typeface="+mj-lt"/>
              </a:defRPr>
            </a:lvl3pPr>
            <a:lvl4pPr marL="0" indent="282020">
              <a:defRPr>
                <a:latin typeface="+mj-lt"/>
              </a:defRPr>
            </a:lvl4pPr>
            <a:lvl5pPr marL="1123109" indent="0">
              <a:buNone/>
              <a:defRPr>
                <a:latin typeface="+mj-lt"/>
              </a:defRPr>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10" name="Заголовок 9"/>
          <p:cNvSpPr>
            <a:spLocks noGrp="1"/>
          </p:cNvSpPr>
          <p:nvPr>
            <p:ph type="title"/>
          </p:nvPr>
        </p:nvSpPr>
        <p:spPr>
          <a:xfrm>
            <a:off x="611188" y="558801"/>
            <a:ext cx="7632699" cy="946150"/>
          </a:xfrm>
        </p:spPr>
        <p:txBody>
          <a:bodyPr>
            <a:noAutofit/>
          </a:bodyPr>
          <a:lstStyle>
            <a:lvl1pPr marL="0" marR="0" indent="0" defTabSz="816296" rtl="0" eaLnBrk="1" fontAlgn="auto" latinLnBrk="0" hangingPunct="1">
              <a:lnSpc>
                <a:spcPct val="100000"/>
              </a:lnSpc>
              <a:spcBef>
                <a:spcPct val="0"/>
              </a:spcBef>
              <a:spcAft>
                <a:spcPts val="0"/>
              </a:spcAft>
              <a:tabLst/>
              <a:defRPr sz="4200"/>
            </a:lvl1pPr>
          </a:lstStyle>
          <a:p>
            <a:pPr lvl="0"/>
            <a:r>
              <a:rPr lang="en-US" noProof="0" dirty="0" smtClean="0"/>
              <a:t>Образец заголовка</a:t>
            </a:r>
            <a:endParaRPr lang="ru-RU" noProof="0" dirty="0" smtClean="0"/>
          </a:p>
        </p:txBody>
      </p:sp>
      <p:sp>
        <p:nvSpPr>
          <p:cNvPr id="5" name="Номер слайда 6"/>
          <p:cNvSpPr>
            <a:spLocks noGrp="1"/>
          </p:cNvSpPr>
          <p:nvPr>
            <p:ph type="sldNum" sz="quarter" idx="10"/>
          </p:nvPr>
        </p:nvSpPr>
        <p:spPr/>
        <p:txBody>
          <a:bodyPr/>
          <a:lstStyle>
            <a:lvl1pPr>
              <a:defRPr/>
            </a:lvl1pPr>
          </a:lstStyle>
          <a:p>
            <a:pPr>
              <a:defRPr/>
            </a:pPr>
            <a:fld id="{F0DFA5C1-A7A9-4AC1-8606-0CD9D9E29358}" type="slidenum">
              <a:rPr lang="ru-RU"/>
              <a:pPr>
                <a:defRPr/>
              </a:pPr>
              <a:t>‹#›</a:t>
            </a:fld>
            <a:endParaRPr lang="ru-RU" dirty="0"/>
          </a:p>
        </p:txBody>
      </p:sp>
    </p:spTree>
  </p:cSld>
  <p:clrMapOvr>
    <a:masterClrMapping/>
  </p:clrMapOvr>
  <p:transition spd="slow"/>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pic>
        <p:nvPicPr>
          <p:cNvPr id="4" name="Picture 2" descr="Z:\Projects\Текущие\Проектная\FNS_2012\_БРЭНДБУК\out\PPT\3_1_present_16.9-02.png"/>
          <p:cNvPicPr>
            <a:picLocks noChangeAspect="1" noChangeArrowheads="1"/>
          </p:cNvPicPr>
          <p:nvPr userDrawn="1"/>
        </p:nvPicPr>
        <p:blipFill>
          <a:blip r:embed="rId2"/>
          <a:srcRect/>
          <a:stretch>
            <a:fillRect/>
          </a:stretch>
        </p:blipFill>
        <p:spPr bwMode="auto">
          <a:xfrm>
            <a:off x="0" y="0"/>
            <a:ext cx="9144000" cy="5141913"/>
          </a:xfrm>
          <a:prstGeom prst="rect">
            <a:avLst/>
          </a:prstGeom>
          <a:noFill/>
          <a:ln w="9525">
            <a:noFill/>
            <a:miter lim="800000"/>
            <a:headEnd/>
            <a:tailEnd/>
          </a:ln>
        </p:spPr>
      </p:pic>
      <p:sp>
        <p:nvSpPr>
          <p:cNvPr id="2" name="Заголовок 1"/>
          <p:cNvSpPr>
            <a:spLocks noGrp="1"/>
          </p:cNvSpPr>
          <p:nvPr>
            <p:ph type="title"/>
          </p:nvPr>
        </p:nvSpPr>
        <p:spPr>
          <a:xfrm>
            <a:off x="2507046" y="1478186"/>
            <a:ext cx="5736842" cy="1021556"/>
          </a:xfrm>
        </p:spPr>
        <p:txBody>
          <a:bodyPr anchor="t"/>
          <a:lstStyle>
            <a:lvl1pPr algn="l">
              <a:defRPr sz="3600" b="1" cap="all"/>
            </a:lvl1pPr>
          </a:lstStyle>
          <a:p>
            <a:r>
              <a:rPr lang="ru-RU" smtClean="0"/>
              <a:t>Образец заголовка</a:t>
            </a:r>
            <a:endParaRPr lang="ru-RU" dirty="0"/>
          </a:p>
        </p:txBody>
      </p:sp>
      <p:sp>
        <p:nvSpPr>
          <p:cNvPr id="3" name="Текст 2"/>
          <p:cNvSpPr>
            <a:spLocks noGrp="1"/>
          </p:cNvSpPr>
          <p:nvPr>
            <p:ph type="body" idx="1"/>
          </p:nvPr>
        </p:nvSpPr>
        <p:spPr>
          <a:xfrm>
            <a:off x="2507046" y="353046"/>
            <a:ext cx="5736842" cy="1125140"/>
          </a:xfrm>
        </p:spPr>
        <p:txBody>
          <a:bodyPr anchor="b"/>
          <a:lstStyle>
            <a:lvl1pPr marL="0" indent="0">
              <a:buNone/>
              <a:defRPr sz="1800">
                <a:solidFill>
                  <a:schemeClr val="tx1">
                    <a:tint val="75000"/>
                  </a:schemeClr>
                </a:solidFill>
              </a:defRPr>
            </a:lvl1pPr>
            <a:lvl2pPr marL="408148" indent="0">
              <a:buNone/>
              <a:defRPr sz="1600">
                <a:solidFill>
                  <a:schemeClr val="tx1">
                    <a:tint val="75000"/>
                  </a:schemeClr>
                </a:solidFill>
              </a:defRPr>
            </a:lvl2pPr>
            <a:lvl3pPr marL="816296" indent="0">
              <a:buNone/>
              <a:defRPr sz="1400">
                <a:solidFill>
                  <a:schemeClr val="tx1">
                    <a:tint val="75000"/>
                  </a:schemeClr>
                </a:solidFill>
              </a:defRPr>
            </a:lvl3pPr>
            <a:lvl4pPr marL="1224443" indent="0">
              <a:buNone/>
              <a:defRPr sz="1300">
                <a:solidFill>
                  <a:schemeClr val="tx1">
                    <a:tint val="75000"/>
                  </a:schemeClr>
                </a:solidFill>
              </a:defRPr>
            </a:lvl4pPr>
            <a:lvl5pPr marL="1632591" indent="0">
              <a:buNone/>
              <a:defRPr sz="1300">
                <a:solidFill>
                  <a:schemeClr val="tx1">
                    <a:tint val="75000"/>
                  </a:schemeClr>
                </a:solidFill>
              </a:defRPr>
            </a:lvl5pPr>
            <a:lvl6pPr marL="2040739" indent="0">
              <a:buNone/>
              <a:defRPr sz="1300">
                <a:solidFill>
                  <a:schemeClr val="tx1">
                    <a:tint val="75000"/>
                  </a:schemeClr>
                </a:solidFill>
              </a:defRPr>
            </a:lvl6pPr>
            <a:lvl7pPr marL="2448887" indent="0">
              <a:buNone/>
              <a:defRPr sz="1300">
                <a:solidFill>
                  <a:schemeClr val="tx1">
                    <a:tint val="75000"/>
                  </a:schemeClr>
                </a:solidFill>
              </a:defRPr>
            </a:lvl7pPr>
            <a:lvl8pPr marL="2857035" indent="0">
              <a:buNone/>
              <a:defRPr sz="1300">
                <a:solidFill>
                  <a:schemeClr val="tx1">
                    <a:tint val="75000"/>
                  </a:schemeClr>
                </a:solidFill>
              </a:defRPr>
            </a:lvl8pPr>
            <a:lvl9pPr marL="3265183" indent="0">
              <a:buNone/>
              <a:defRPr sz="1300">
                <a:solidFill>
                  <a:schemeClr val="tx1">
                    <a:tint val="75000"/>
                  </a:schemeClr>
                </a:solidFill>
              </a:defRPr>
            </a:lvl9pPr>
          </a:lstStyle>
          <a:p>
            <a:pPr lvl="0"/>
            <a:r>
              <a:rPr lang="ru-RU" smtClean="0"/>
              <a:t>Образец текста</a:t>
            </a:r>
          </a:p>
        </p:txBody>
      </p:sp>
    </p:spTree>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189" y="558799"/>
            <a:ext cx="8075612" cy="946151"/>
          </a:xfrm>
        </p:spPr>
        <p:txBody>
          <a:bodyPr/>
          <a:lstStyle>
            <a:lvl1pPr algn="l">
              <a:defRPr/>
            </a:lvl1pPr>
          </a:lstStyle>
          <a:p>
            <a:r>
              <a:rPr lang="ru-RU" smtClean="0"/>
              <a:t>Образец заголовка</a:t>
            </a:r>
            <a:endParaRPr lang="ru-RU" dirty="0"/>
          </a:p>
        </p:txBody>
      </p:sp>
      <p:sp>
        <p:nvSpPr>
          <p:cNvPr id="3" name="Содержимое 2"/>
          <p:cNvSpPr>
            <a:spLocks noGrp="1"/>
          </p:cNvSpPr>
          <p:nvPr>
            <p:ph sz="half" idx="1"/>
          </p:nvPr>
        </p:nvSpPr>
        <p:spPr>
          <a:xfrm>
            <a:off x="611188" y="1504950"/>
            <a:ext cx="3647576" cy="320675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4" name="Содержимое 3"/>
          <p:cNvSpPr>
            <a:spLocks noGrp="1"/>
          </p:cNvSpPr>
          <p:nvPr>
            <p:ph sz="half" idx="2"/>
          </p:nvPr>
        </p:nvSpPr>
        <p:spPr>
          <a:xfrm>
            <a:off x="4572000" y="1504950"/>
            <a:ext cx="3671888" cy="3206750"/>
          </a:xfrm>
        </p:spPr>
        <p:txBody>
          <a:bodyPr/>
          <a:lstStyle>
            <a:lvl1pPr>
              <a:defRPr sz="2500"/>
            </a:lvl1pPr>
            <a:lvl2pPr>
              <a:defRPr sz="21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dirty="0"/>
          </a:p>
        </p:txBody>
      </p:sp>
      <p:sp>
        <p:nvSpPr>
          <p:cNvPr id="5" name="Номер слайда 8"/>
          <p:cNvSpPr>
            <a:spLocks noGrp="1"/>
          </p:cNvSpPr>
          <p:nvPr>
            <p:ph type="sldNum" sz="quarter" idx="10"/>
          </p:nvPr>
        </p:nvSpPr>
        <p:spPr/>
        <p:txBody>
          <a:bodyPr/>
          <a:lstStyle>
            <a:lvl1pPr>
              <a:defRPr/>
            </a:lvl1pPr>
          </a:lstStyle>
          <a:p>
            <a:pPr>
              <a:defRPr/>
            </a:pPr>
            <a:fld id="{E611CD6B-0D25-4A4E-B3B2-4D8D9B6C7CD9}" type="slidenum">
              <a:rPr lang="ru-RU"/>
              <a:pPr>
                <a:defRPr/>
              </a:pPr>
              <a:t>‹#›</a:t>
            </a:fld>
            <a:endParaRPr lang="ru-RU" dirty="0"/>
          </a:p>
        </p:txBody>
      </p:sp>
    </p:spTree>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5979"/>
            <a:ext cx="8229600" cy="85725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151335"/>
            <a:ext cx="4040188" cy="479821"/>
          </a:xfrm>
        </p:spPr>
        <p:txBody>
          <a:bodyPr anchor="b"/>
          <a:lstStyle>
            <a:lvl1pPr marL="0" indent="0">
              <a:buNone/>
              <a:defRPr sz="2100" b="1"/>
            </a:lvl1pPr>
            <a:lvl2pPr marL="408148" indent="0">
              <a:buNone/>
              <a:defRPr sz="1800" b="1"/>
            </a:lvl2pPr>
            <a:lvl3pPr marL="816296" indent="0">
              <a:buNone/>
              <a:defRPr sz="1600" b="1"/>
            </a:lvl3pPr>
            <a:lvl4pPr marL="1224443" indent="0">
              <a:buNone/>
              <a:defRPr sz="1400" b="1"/>
            </a:lvl4pPr>
            <a:lvl5pPr marL="1632591" indent="0">
              <a:buNone/>
              <a:defRPr sz="1400" b="1"/>
            </a:lvl5pPr>
            <a:lvl6pPr marL="2040739" indent="0">
              <a:buNone/>
              <a:defRPr sz="1400" b="1"/>
            </a:lvl6pPr>
            <a:lvl7pPr marL="2448887" indent="0">
              <a:buNone/>
              <a:defRPr sz="1400" b="1"/>
            </a:lvl7pPr>
            <a:lvl8pPr marL="2857035" indent="0">
              <a:buNone/>
              <a:defRPr sz="1400" b="1"/>
            </a:lvl8pPr>
            <a:lvl9pPr marL="3265183" indent="0">
              <a:buNone/>
              <a:defRPr sz="1400" b="1"/>
            </a:lvl9pPr>
          </a:lstStyle>
          <a:p>
            <a:pPr lvl="0"/>
            <a:r>
              <a:rPr lang="ru-RU" smtClean="0"/>
              <a:t>Образец текста</a:t>
            </a:r>
          </a:p>
        </p:txBody>
      </p:sp>
      <p:sp>
        <p:nvSpPr>
          <p:cNvPr id="4" name="Содержимое 3"/>
          <p:cNvSpPr>
            <a:spLocks noGrp="1"/>
          </p:cNvSpPr>
          <p:nvPr>
            <p:ph sz="half" idx="2"/>
          </p:nvPr>
        </p:nvSpPr>
        <p:spPr>
          <a:xfrm>
            <a:off x="457200" y="1631156"/>
            <a:ext cx="4040188"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6" y="1151335"/>
            <a:ext cx="4041775" cy="479821"/>
          </a:xfrm>
        </p:spPr>
        <p:txBody>
          <a:bodyPr anchor="b"/>
          <a:lstStyle>
            <a:lvl1pPr marL="0" indent="0">
              <a:buNone/>
              <a:defRPr sz="2100" b="1"/>
            </a:lvl1pPr>
            <a:lvl2pPr marL="408148" indent="0">
              <a:buNone/>
              <a:defRPr sz="1800" b="1"/>
            </a:lvl2pPr>
            <a:lvl3pPr marL="816296" indent="0">
              <a:buNone/>
              <a:defRPr sz="1600" b="1"/>
            </a:lvl3pPr>
            <a:lvl4pPr marL="1224443" indent="0">
              <a:buNone/>
              <a:defRPr sz="1400" b="1"/>
            </a:lvl4pPr>
            <a:lvl5pPr marL="1632591" indent="0">
              <a:buNone/>
              <a:defRPr sz="1400" b="1"/>
            </a:lvl5pPr>
            <a:lvl6pPr marL="2040739" indent="0">
              <a:buNone/>
              <a:defRPr sz="1400" b="1"/>
            </a:lvl6pPr>
            <a:lvl7pPr marL="2448887" indent="0">
              <a:buNone/>
              <a:defRPr sz="1400" b="1"/>
            </a:lvl7pPr>
            <a:lvl8pPr marL="2857035" indent="0">
              <a:buNone/>
              <a:defRPr sz="1400" b="1"/>
            </a:lvl8pPr>
            <a:lvl9pPr marL="3265183" indent="0">
              <a:buNone/>
              <a:defRPr sz="1400" b="1"/>
            </a:lvl9pPr>
          </a:lstStyle>
          <a:p>
            <a:pPr lvl="0"/>
            <a:r>
              <a:rPr lang="ru-RU" smtClean="0"/>
              <a:t>Образец текста</a:t>
            </a:r>
          </a:p>
        </p:txBody>
      </p:sp>
      <p:sp>
        <p:nvSpPr>
          <p:cNvPr id="6" name="Содержимое 5"/>
          <p:cNvSpPr>
            <a:spLocks noGrp="1"/>
          </p:cNvSpPr>
          <p:nvPr>
            <p:ph sz="quarter" idx="4"/>
          </p:nvPr>
        </p:nvSpPr>
        <p:spPr>
          <a:xfrm>
            <a:off x="4645026" y="1631156"/>
            <a:ext cx="4041775" cy="2963466"/>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pPr>
              <a:defRPr/>
            </a:pPr>
            <a:fld id="{F0DAC034-4C2B-4370-A453-975A6027567C}" type="datetime1">
              <a:rPr lang="ru-RU" smtClean="0"/>
              <a:t>15.04.2020</a:t>
            </a:fld>
            <a:endParaRPr lang="ru-RU"/>
          </a:p>
        </p:txBody>
      </p:sp>
      <p:sp>
        <p:nvSpPr>
          <p:cNvPr id="8" name="Нижний колонтитул 7"/>
          <p:cNvSpPr>
            <a:spLocks noGrp="1"/>
          </p:cNvSpPr>
          <p:nvPr>
            <p:ph type="ftr" sz="quarter" idx="11"/>
          </p:nvPr>
        </p:nvSpPr>
        <p:spPr/>
        <p:txBody>
          <a:bodyPr/>
          <a:lstStyle>
            <a:lvl1pPr>
              <a:defRPr/>
            </a:lvl1pPr>
          </a:lstStyle>
          <a:p>
            <a:pPr>
              <a:defRPr/>
            </a:pPr>
            <a:endParaRPr lang="ru-RU"/>
          </a:p>
        </p:txBody>
      </p:sp>
    </p:spTree>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Z:\Projects\Текущие\Проектная\FNS_2012\_БРЭНДБУК\out\PPT\3_1_present_16.9-03.png"/>
          <p:cNvPicPr>
            <a:picLocks noChangeAspect="1" noChangeArrowheads="1"/>
          </p:cNvPicPr>
          <p:nvPr/>
        </p:nvPicPr>
        <p:blipFill>
          <a:blip r:embed="rId18"/>
          <a:srcRect/>
          <a:stretch>
            <a:fillRect/>
          </a:stretch>
        </p:blipFill>
        <p:spPr bwMode="auto">
          <a:xfrm>
            <a:off x="0" y="1588"/>
            <a:ext cx="9144000" cy="5141912"/>
          </a:xfrm>
          <a:prstGeom prst="rect">
            <a:avLst/>
          </a:prstGeom>
          <a:noFill/>
          <a:ln w="9525">
            <a:noFill/>
            <a:miter lim="800000"/>
            <a:headEnd/>
            <a:tailEnd/>
          </a:ln>
        </p:spPr>
      </p:pic>
      <p:sp>
        <p:nvSpPr>
          <p:cNvPr id="1027" name="Заголовок 1"/>
          <p:cNvSpPr>
            <a:spLocks noGrp="1"/>
          </p:cNvSpPr>
          <p:nvPr>
            <p:ph type="title"/>
          </p:nvPr>
        </p:nvSpPr>
        <p:spPr bwMode="auto">
          <a:xfrm>
            <a:off x="611188" y="558800"/>
            <a:ext cx="7632700" cy="925513"/>
          </a:xfrm>
          <a:prstGeom prst="rect">
            <a:avLst/>
          </a:prstGeom>
          <a:noFill/>
          <a:ln w="9525">
            <a:noFill/>
            <a:miter lim="800000"/>
            <a:headEnd/>
            <a:tailEnd/>
          </a:ln>
        </p:spPr>
        <p:txBody>
          <a:bodyPr vert="horz" wrap="square" lIns="81630" tIns="40815" rIns="81630" bIns="40815" numCol="1" anchor="ctr" anchorCtr="0" compatLnSpc="1">
            <a:prstTxWarp prst="textNoShape">
              <a:avLst/>
            </a:prstTxWarp>
          </a:bodyPr>
          <a:lstStyle/>
          <a:p>
            <a:pPr lvl="0"/>
            <a:r>
              <a:rPr lang="ru-RU" smtClean="0"/>
              <a:t>Образец заголовка</a:t>
            </a:r>
          </a:p>
        </p:txBody>
      </p:sp>
      <p:sp>
        <p:nvSpPr>
          <p:cNvPr id="1028" name="Текст 2"/>
          <p:cNvSpPr>
            <a:spLocks noGrp="1"/>
          </p:cNvSpPr>
          <p:nvPr>
            <p:ph type="body" idx="1"/>
          </p:nvPr>
        </p:nvSpPr>
        <p:spPr bwMode="auto">
          <a:xfrm>
            <a:off x="611188" y="1492250"/>
            <a:ext cx="7632700" cy="3219450"/>
          </a:xfrm>
          <a:prstGeom prst="rect">
            <a:avLst/>
          </a:prstGeom>
          <a:noFill/>
          <a:ln w="9525">
            <a:noFill/>
            <a:miter lim="800000"/>
            <a:headEnd/>
            <a:tailEnd/>
          </a:ln>
        </p:spPr>
        <p:txBody>
          <a:bodyPr vert="horz" wrap="square" lIns="81630" tIns="40815" rIns="81630" bIns="40815"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4767263"/>
            <a:ext cx="2133600" cy="274637"/>
          </a:xfrm>
          <a:prstGeom prst="rect">
            <a:avLst/>
          </a:prstGeom>
        </p:spPr>
        <p:txBody>
          <a:bodyPr vert="horz" lIns="81630" tIns="40815" rIns="81630" bIns="40815" rtlCol="0" anchor="ctr"/>
          <a:lstStyle>
            <a:lvl1pPr algn="l" defTabSz="816296" fontAlgn="auto">
              <a:spcBef>
                <a:spcPts val="0"/>
              </a:spcBef>
              <a:spcAft>
                <a:spcPts val="0"/>
              </a:spcAft>
              <a:defRPr sz="1100" smtClean="0">
                <a:solidFill>
                  <a:prstClr val="black">
                    <a:tint val="75000"/>
                  </a:prstClr>
                </a:solidFill>
                <a:latin typeface="+mn-lt"/>
                <a:cs typeface="+mn-cs"/>
              </a:defRPr>
            </a:lvl1pPr>
          </a:lstStyle>
          <a:p>
            <a:pPr>
              <a:defRPr/>
            </a:pPr>
            <a:fld id="{37BD0A41-7E9B-495E-AF78-234E485CACC4}" type="datetime1">
              <a:rPr lang="ru-RU" smtClean="0"/>
              <a:t>15.04.2020</a:t>
            </a:fld>
            <a:endParaRPr lang="ru-RU"/>
          </a:p>
        </p:txBody>
      </p:sp>
      <p:sp>
        <p:nvSpPr>
          <p:cNvPr id="5" name="Нижний колонтитул 4"/>
          <p:cNvSpPr>
            <a:spLocks noGrp="1"/>
          </p:cNvSpPr>
          <p:nvPr>
            <p:ph type="ftr" sz="quarter" idx="3"/>
          </p:nvPr>
        </p:nvSpPr>
        <p:spPr>
          <a:xfrm>
            <a:off x="3124200" y="4767263"/>
            <a:ext cx="2895600" cy="274637"/>
          </a:xfrm>
          <a:prstGeom prst="rect">
            <a:avLst/>
          </a:prstGeom>
        </p:spPr>
        <p:txBody>
          <a:bodyPr vert="horz" lIns="81630" tIns="40815" rIns="81630" bIns="40815" rtlCol="0" anchor="ctr"/>
          <a:lstStyle>
            <a:lvl1pPr algn="ctr" defTabSz="816296" fontAlgn="auto">
              <a:spcBef>
                <a:spcPts val="0"/>
              </a:spcBef>
              <a:spcAft>
                <a:spcPts val="0"/>
              </a:spcAft>
              <a:defRPr sz="1100">
                <a:solidFill>
                  <a:prstClr val="black">
                    <a:tint val="75000"/>
                  </a:prstClr>
                </a:solidFill>
                <a:latin typeface="+mn-lt"/>
                <a:cs typeface="+mn-cs"/>
              </a:defRPr>
            </a:lvl1pPr>
          </a:lstStyle>
          <a:p>
            <a:pPr>
              <a:defRPr/>
            </a:pPr>
            <a:endParaRPr lang="ru-RU"/>
          </a:p>
        </p:txBody>
      </p:sp>
      <p:sp>
        <p:nvSpPr>
          <p:cNvPr id="6" name="Номер слайда 5"/>
          <p:cNvSpPr>
            <a:spLocks noGrp="1"/>
          </p:cNvSpPr>
          <p:nvPr>
            <p:ph type="sldNum" sz="quarter" idx="4"/>
          </p:nvPr>
        </p:nvSpPr>
        <p:spPr>
          <a:xfrm>
            <a:off x="8402638" y="4398963"/>
            <a:ext cx="504825" cy="512762"/>
          </a:xfrm>
          <a:prstGeom prst="rect">
            <a:avLst/>
          </a:prstGeom>
        </p:spPr>
        <p:txBody>
          <a:bodyPr vert="horz" lIns="81630" tIns="40815" rIns="81630" bIns="40815" rtlCol="0" anchor="ctr"/>
          <a:lstStyle>
            <a:lvl1pPr algn="ctr" defTabSz="816296" fontAlgn="auto">
              <a:lnSpc>
                <a:spcPts val="1878"/>
              </a:lnSpc>
              <a:spcBef>
                <a:spcPts val="0"/>
              </a:spcBef>
              <a:spcAft>
                <a:spcPts val="0"/>
              </a:spcAft>
              <a:defRPr sz="2100" smtClean="0">
                <a:solidFill>
                  <a:prstClr val="white"/>
                </a:solidFill>
                <a:latin typeface="+mn-lt"/>
                <a:cs typeface="+mn-cs"/>
              </a:defRPr>
            </a:lvl1pPr>
          </a:lstStyle>
          <a:p>
            <a:pPr>
              <a:defRPr/>
            </a:pPr>
            <a:fld id="{F78BDC71-3D03-4014-81A5-E398C6499BE0}" type="slidenum">
              <a:rPr lang="ru-RU"/>
              <a:pPr>
                <a:defRPr/>
              </a:pPr>
              <a:t>‹#›</a:t>
            </a:fld>
            <a:endParaRPr lang="ru-RU" dirty="0"/>
          </a:p>
        </p:txBody>
      </p:sp>
    </p:spTree>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82" r:id="rId13"/>
    <p:sldLayoutId id="2147483781" r:id="rId14"/>
    <p:sldLayoutId id="2147483780" r:id="rId15"/>
    <p:sldLayoutId id="2147483795" r:id="rId16"/>
  </p:sldLayoutIdLst>
  <p:transition spd="slow"/>
  <p:hf sldNum="0" hdr="0" ftr="0"/>
  <p:txStyles>
    <p:titleStyle>
      <a:lvl1pPr algn="l" defTabSz="815975" rtl="0" fontAlgn="base">
        <a:spcBef>
          <a:spcPct val="0"/>
        </a:spcBef>
        <a:spcAft>
          <a:spcPct val="0"/>
        </a:spcAft>
        <a:defRPr sz="3800" b="1" kern="1200">
          <a:solidFill>
            <a:srgbClr val="005AA9"/>
          </a:solidFill>
          <a:latin typeface="+mj-lt"/>
          <a:ea typeface="+mj-ea"/>
          <a:cs typeface="+mj-cs"/>
        </a:defRPr>
      </a:lvl1pPr>
      <a:lvl2pPr algn="l" defTabSz="815975" rtl="0" fontAlgn="base">
        <a:spcBef>
          <a:spcPct val="0"/>
        </a:spcBef>
        <a:spcAft>
          <a:spcPct val="0"/>
        </a:spcAft>
        <a:defRPr sz="3800" b="1">
          <a:solidFill>
            <a:srgbClr val="005AA9"/>
          </a:solidFill>
          <a:latin typeface="Calibri" pitchFamily="34" charset="0"/>
        </a:defRPr>
      </a:lvl2pPr>
      <a:lvl3pPr algn="l" defTabSz="815975" rtl="0" fontAlgn="base">
        <a:spcBef>
          <a:spcPct val="0"/>
        </a:spcBef>
        <a:spcAft>
          <a:spcPct val="0"/>
        </a:spcAft>
        <a:defRPr sz="3800" b="1">
          <a:solidFill>
            <a:srgbClr val="005AA9"/>
          </a:solidFill>
          <a:latin typeface="Calibri" pitchFamily="34" charset="0"/>
        </a:defRPr>
      </a:lvl3pPr>
      <a:lvl4pPr algn="l" defTabSz="815975" rtl="0" fontAlgn="base">
        <a:spcBef>
          <a:spcPct val="0"/>
        </a:spcBef>
        <a:spcAft>
          <a:spcPct val="0"/>
        </a:spcAft>
        <a:defRPr sz="3800" b="1">
          <a:solidFill>
            <a:srgbClr val="005AA9"/>
          </a:solidFill>
          <a:latin typeface="Calibri" pitchFamily="34" charset="0"/>
        </a:defRPr>
      </a:lvl4pPr>
      <a:lvl5pPr algn="l" defTabSz="815975" rtl="0" fontAlgn="base">
        <a:spcBef>
          <a:spcPct val="0"/>
        </a:spcBef>
        <a:spcAft>
          <a:spcPct val="0"/>
        </a:spcAft>
        <a:defRPr sz="3800" b="1">
          <a:solidFill>
            <a:srgbClr val="005AA9"/>
          </a:solidFill>
          <a:latin typeface="Calibri" pitchFamily="34" charset="0"/>
        </a:defRPr>
      </a:lvl5pPr>
      <a:lvl6pPr marL="457200" algn="l" defTabSz="815975" rtl="0" fontAlgn="base">
        <a:spcBef>
          <a:spcPct val="0"/>
        </a:spcBef>
        <a:spcAft>
          <a:spcPct val="0"/>
        </a:spcAft>
        <a:defRPr sz="3800" b="1">
          <a:solidFill>
            <a:srgbClr val="005AA9"/>
          </a:solidFill>
          <a:latin typeface="Calibri" pitchFamily="34" charset="0"/>
        </a:defRPr>
      </a:lvl6pPr>
      <a:lvl7pPr marL="914400" algn="l" defTabSz="815975" rtl="0" fontAlgn="base">
        <a:spcBef>
          <a:spcPct val="0"/>
        </a:spcBef>
        <a:spcAft>
          <a:spcPct val="0"/>
        </a:spcAft>
        <a:defRPr sz="3800" b="1">
          <a:solidFill>
            <a:srgbClr val="005AA9"/>
          </a:solidFill>
          <a:latin typeface="Calibri" pitchFamily="34" charset="0"/>
        </a:defRPr>
      </a:lvl7pPr>
      <a:lvl8pPr marL="1371600" algn="l" defTabSz="815975" rtl="0" fontAlgn="base">
        <a:spcBef>
          <a:spcPct val="0"/>
        </a:spcBef>
        <a:spcAft>
          <a:spcPct val="0"/>
        </a:spcAft>
        <a:defRPr sz="3800" b="1">
          <a:solidFill>
            <a:srgbClr val="005AA9"/>
          </a:solidFill>
          <a:latin typeface="Calibri" pitchFamily="34" charset="0"/>
        </a:defRPr>
      </a:lvl8pPr>
      <a:lvl9pPr marL="1828800" algn="l" defTabSz="815975" rtl="0" fontAlgn="base">
        <a:spcBef>
          <a:spcPct val="0"/>
        </a:spcBef>
        <a:spcAft>
          <a:spcPct val="0"/>
        </a:spcAft>
        <a:defRPr sz="3800" b="1">
          <a:solidFill>
            <a:srgbClr val="005AA9"/>
          </a:solidFill>
          <a:latin typeface="Calibri" pitchFamily="34" charset="0"/>
        </a:defRPr>
      </a:lvl9pPr>
    </p:titleStyle>
    <p:bodyStyle>
      <a:lvl1pPr marL="284163" algn="l" defTabSz="815975" rtl="0" fontAlgn="base">
        <a:spcBef>
          <a:spcPct val="20000"/>
        </a:spcBef>
        <a:spcAft>
          <a:spcPct val="0"/>
        </a:spcAft>
        <a:buFont typeface="+mj-lt"/>
        <a:defRPr sz="2400" kern="1200">
          <a:solidFill>
            <a:srgbClr val="005AA9"/>
          </a:solidFill>
          <a:latin typeface="+mj-lt"/>
          <a:ea typeface="+mn-ea"/>
          <a:cs typeface="+mn-cs"/>
        </a:defRPr>
      </a:lvl1pPr>
      <a:lvl2pPr marL="284163" algn="l" defTabSz="815975" rtl="0" fontAlgn="base">
        <a:spcBef>
          <a:spcPct val="20000"/>
        </a:spcBef>
        <a:spcAft>
          <a:spcPct val="0"/>
        </a:spcAft>
        <a:buFont typeface="Arial" charset="0"/>
        <a:defRPr sz="2000" kern="1200">
          <a:solidFill>
            <a:srgbClr val="504F53"/>
          </a:solidFill>
          <a:latin typeface="+mj-lt"/>
          <a:ea typeface="+mn-ea"/>
          <a:cs typeface="+mn-cs"/>
        </a:defRPr>
      </a:lvl2pPr>
      <a:lvl3pPr marL="557213" indent="-203200" algn="l" defTabSz="815975" rtl="0" fontAlgn="base">
        <a:spcBef>
          <a:spcPct val="20000"/>
        </a:spcBef>
        <a:spcAft>
          <a:spcPct val="0"/>
        </a:spcAft>
        <a:buFont typeface="Arial" charset="0"/>
        <a:buChar char="•"/>
        <a:defRPr sz="2000" kern="1200">
          <a:solidFill>
            <a:srgbClr val="504F53"/>
          </a:solidFill>
          <a:latin typeface="+mj-lt"/>
          <a:ea typeface="+mn-ea"/>
          <a:cs typeface="+mn-cs"/>
        </a:defRPr>
      </a:lvl3pPr>
      <a:lvl4pPr indent="280988" algn="just" defTabSz="815975" rtl="0" fontAlgn="base">
        <a:lnSpc>
          <a:spcPts val="1900"/>
        </a:lnSpc>
        <a:spcBef>
          <a:spcPts val="400"/>
        </a:spcBef>
        <a:spcAft>
          <a:spcPct val="0"/>
        </a:spcAft>
        <a:buFont typeface="Arial" charset="0"/>
        <a:defRPr sz="1600" kern="1200">
          <a:solidFill>
            <a:srgbClr val="504F53"/>
          </a:solidFill>
          <a:latin typeface="+mj-lt"/>
          <a:ea typeface="+mn-ea"/>
          <a:cs typeface="+mn-cs"/>
        </a:defRPr>
      </a:lvl4pPr>
      <a:lvl5pPr marL="1122363" algn="l" defTabSz="815975" rtl="0" fontAlgn="base">
        <a:lnSpc>
          <a:spcPts val="1800"/>
        </a:lnSpc>
        <a:spcBef>
          <a:spcPts val="400"/>
        </a:spcBef>
        <a:spcAft>
          <a:spcPct val="0"/>
        </a:spcAft>
        <a:buFont typeface="Arial" charset="0"/>
        <a:defRPr sz="1400" kern="1200">
          <a:solidFill>
            <a:srgbClr val="8D8C90"/>
          </a:solidFill>
          <a:latin typeface="+mj-lt"/>
          <a:ea typeface="+mn-ea"/>
          <a:cs typeface="+mn-cs"/>
        </a:defRPr>
      </a:lvl5pPr>
      <a:lvl6pPr marL="2244813" indent="-204074" algn="l" defTabSz="816296"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652961" indent="-204074" algn="l" defTabSz="816296"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061109" indent="-204074" algn="l" defTabSz="816296"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469256" indent="-204074" algn="l" defTabSz="816296" rtl="0" eaLnBrk="1" latinLnBrk="0" hangingPunct="1">
        <a:spcBef>
          <a:spcPct val="20000"/>
        </a:spcBef>
        <a:buFont typeface="Arial" pitchFamily="34" charset="0"/>
        <a:buChar char="•"/>
        <a:defRPr sz="1800" kern="1200">
          <a:solidFill>
            <a:schemeClr val="tx1"/>
          </a:solidFill>
          <a:latin typeface="+mn-lt"/>
          <a:ea typeface="+mn-ea"/>
          <a:cs typeface="+mn-cs"/>
        </a:defRPr>
      </a:lvl9pPr>
    </p:bodyStyle>
    <p:otherStyle>
      <a:defPPr>
        <a:defRPr lang="ru-RU"/>
      </a:defPPr>
      <a:lvl1pPr marL="0" algn="l" defTabSz="816296" rtl="0" eaLnBrk="1" latinLnBrk="0" hangingPunct="1">
        <a:defRPr sz="1600" kern="1200">
          <a:solidFill>
            <a:schemeClr val="tx1"/>
          </a:solidFill>
          <a:latin typeface="+mn-lt"/>
          <a:ea typeface="+mn-ea"/>
          <a:cs typeface="+mn-cs"/>
        </a:defRPr>
      </a:lvl1pPr>
      <a:lvl2pPr marL="408148" algn="l" defTabSz="816296" rtl="0" eaLnBrk="1" latinLnBrk="0" hangingPunct="1">
        <a:defRPr sz="1600" kern="1200">
          <a:solidFill>
            <a:schemeClr val="tx1"/>
          </a:solidFill>
          <a:latin typeface="+mn-lt"/>
          <a:ea typeface="+mn-ea"/>
          <a:cs typeface="+mn-cs"/>
        </a:defRPr>
      </a:lvl2pPr>
      <a:lvl3pPr marL="816296" algn="l" defTabSz="816296" rtl="0" eaLnBrk="1" latinLnBrk="0" hangingPunct="1">
        <a:defRPr sz="1600" kern="1200">
          <a:solidFill>
            <a:schemeClr val="tx1"/>
          </a:solidFill>
          <a:latin typeface="+mn-lt"/>
          <a:ea typeface="+mn-ea"/>
          <a:cs typeface="+mn-cs"/>
        </a:defRPr>
      </a:lvl3pPr>
      <a:lvl4pPr marL="1224443" algn="l" defTabSz="816296" rtl="0" eaLnBrk="1" latinLnBrk="0" hangingPunct="1">
        <a:defRPr sz="1600" kern="1200">
          <a:solidFill>
            <a:schemeClr val="tx1"/>
          </a:solidFill>
          <a:latin typeface="+mn-lt"/>
          <a:ea typeface="+mn-ea"/>
          <a:cs typeface="+mn-cs"/>
        </a:defRPr>
      </a:lvl4pPr>
      <a:lvl5pPr marL="1632591" algn="l" defTabSz="816296" rtl="0" eaLnBrk="1" latinLnBrk="0" hangingPunct="1">
        <a:defRPr sz="1600" kern="1200">
          <a:solidFill>
            <a:schemeClr val="tx1"/>
          </a:solidFill>
          <a:latin typeface="+mn-lt"/>
          <a:ea typeface="+mn-ea"/>
          <a:cs typeface="+mn-cs"/>
        </a:defRPr>
      </a:lvl5pPr>
      <a:lvl6pPr marL="2040739" algn="l" defTabSz="816296" rtl="0" eaLnBrk="1" latinLnBrk="0" hangingPunct="1">
        <a:defRPr sz="1600" kern="1200">
          <a:solidFill>
            <a:schemeClr val="tx1"/>
          </a:solidFill>
          <a:latin typeface="+mn-lt"/>
          <a:ea typeface="+mn-ea"/>
          <a:cs typeface="+mn-cs"/>
        </a:defRPr>
      </a:lvl6pPr>
      <a:lvl7pPr marL="2448887" algn="l" defTabSz="816296" rtl="0" eaLnBrk="1" latinLnBrk="0" hangingPunct="1">
        <a:defRPr sz="1600" kern="1200">
          <a:solidFill>
            <a:schemeClr val="tx1"/>
          </a:solidFill>
          <a:latin typeface="+mn-lt"/>
          <a:ea typeface="+mn-ea"/>
          <a:cs typeface="+mn-cs"/>
        </a:defRPr>
      </a:lvl7pPr>
      <a:lvl8pPr marL="2857035" algn="l" defTabSz="816296" rtl="0" eaLnBrk="1" latinLnBrk="0" hangingPunct="1">
        <a:defRPr sz="1600" kern="1200">
          <a:solidFill>
            <a:schemeClr val="tx1"/>
          </a:solidFill>
          <a:latin typeface="+mn-lt"/>
          <a:ea typeface="+mn-ea"/>
          <a:cs typeface="+mn-cs"/>
        </a:defRPr>
      </a:lvl8pPr>
      <a:lvl9pPr marL="3265183" algn="l" defTabSz="816296"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467544" y="339501"/>
            <a:ext cx="8280920" cy="4524315"/>
          </a:xfrm>
          <a:prstGeom prst="rect">
            <a:avLst/>
          </a:prstGeom>
        </p:spPr>
        <p:txBody>
          <a:bodyPr wrap="square">
            <a:spAutoFit/>
          </a:bodyPr>
          <a:lstStyle/>
          <a:p>
            <a:r>
              <a:rPr lang="ru-RU" dirty="0" smtClean="0">
                <a:solidFill>
                  <a:srgbClr val="C00000"/>
                </a:solidFill>
              </a:rPr>
              <a:t>1</a:t>
            </a:r>
            <a:r>
              <a:rPr lang="ru-RU" dirty="0">
                <a:solidFill>
                  <a:srgbClr val="C00000"/>
                </a:solidFill>
              </a:rPr>
              <a:t>. Приостановлены проверки</a:t>
            </a:r>
          </a:p>
          <a:p>
            <a:r>
              <a:rPr lang="ru-RU" dirty="0">
                <a:solidFill>
                  <a:srgbClr val="7030A0"/>
                </a:solidFill>
              </a:rPr>
              <a:t>Для всех налогоплательщиков приостанавливается до 31 мая включительно:</a:t>
            </a:r>
          </a:p>
          <a:p>
            <a:r>
              <a:rPr lang="ru-RU" dirty="0" smtClean="0">
                <a:solidFill>
                  <a:srgbClr val="7030A0"/>
                </a:solidFill>
              </a:rPr>
              <a:t>- не </a:t>
            </a:r>
            <a:r>
              <a:rPr lang="ru-RU" dirty="0">
                <a:solidFill>
                  <a:srgbClr val="7030A0"/>
                </a:solidFill>
              </a:rPr>
              <a:t>будет решений о проведении выездных и повторных выездных налоговых проверок;</a:t>
            </a:r>
          </a:p>
          <a:p>
            <a:r>
              <a:rPr lang="ru-RU" dirty="0" smtClean="0">
                <a:solidFill>
                  <a:srgbClr val="7030A0"/>
                </a:solidFill>
              </a:rPr>
              <a:t>- приостановлены </a:t>
            </a:r>
            <a:r>
              <a:rPr lang="ru-RU" dirty="0">
                <a:solidFill>
                  <a:srgbClr val="7030A0"/>
                </a:solidFill>
              </a:rPr>
              <a:t>уже назначенные выездные и повторные выездные налоговые проверки;</a:t>
            </a:r>
          </a:p>
          <a:p>
            <a:r>
              <a:rPr lang="ru-RU" dirty="0" smtClean="0">
                <a:solidFill>
                  <a:srgbClr val="7030A0"/>
                </a:solidFill>
              </a:rPr>
              <a:t>- приостанавливается </a:t>
            </a:r>
            <a:r>
              <a:rPr lang="ru-RU" dirty="0">
                <a:solidFill>
                  <a:srgbClr val="7030A0"/>
                </a:solidFill>
              </a:rPr>
              <a:t>проверка расчета и уплаты налогов по сделкам между взаимозависимыми лицами;</a:t>
            </a:r>
          </a:p>
          <a:p>
            <a:r>
              <a:rPr lang="ru-RU" dirty="0" smtClean="0">
                <a:solidFill>
                  <a:srgbClr val="7030A0"/>
                </a:solidFill>
              </a:rPr>
              <a:t>- не </a:t>
            </a:r>
            <a:r>
              <a:rPr lang="ru-RU" dirty="0">
                <a:solidFill>
                  <a:srgbClr val="7030A0"/>
                </a:solidFill>
              </a:rPr>
              <a:t>проводятся или приостанавливаются проверки соблюдения валютного законодательства - кроме случаев, когда нарушения уже выявлены и если срок давности для привлечения к административной ответственности — до 01.06.2020.</a:t>
            </a:r>
          </a:p>
          <a:p>
            <a:r>
              <a:rPr lang="ru-RU" dirty="0" smtClean="0">
                <a:solidFill>
                  <a:srgbClr val="7030A0"/>
                </a:solidFill>
              </a:rPr>
              <a:t>- не </a:t>
            </a:r>
            <a:r>
              <a:rPr lang="ru-RU" dirty="0">
                <a:solidFill>
                  <a:srgbClr val="7030A0"/>
                </a:solidFill>
              </a:rPr>
              <a:t>составляются акты и решения налоговых органов в рамках выездных (повторных выездных) налоговых проверок;</a:t>
            </a:r>
          </a:p>
          <a:p>
            <a:r>
              <a:rPr lang="ru-RU" dirty="0">
                <a:solidFill>
                  <a:srgbClr val="7030A0"/>
                </a:solidFill>
              </a:rPr>
              <a:t>приостанавливается срок рассмотрения возражений на акты налоговых проверок.</a:t>
            </a:r>
          </a:p>
          <a:p>
            <a:r>
              <a:rPr lang="ru-RU" dirty="0">
                <a:solidFill>
                  <a:srgbClr val="7030A0"/>
                </a:solidFill>
              </a:rPr>
              <a:t>Если налогоплательщик не представит документы или сведения по запросу налоговой инспекции, его не оштрафуют по статье 126 НК РФ. Эта мера действует для тех случаев, когда срок представления документов пришелся на период с 1 марта по 31 мая 2020 года.</a:t>
            </a:r>
          </a:p>
        </p:txBody>
      </p:sp>
    </p:spTree>
    <p:extLst>
      <p:ext uri="{BB962C8B-B14F-4D97-AF65-F5344CB8AC3E}">
        <p14:creationId xmlns:p14="http://schemas.microsoft.com/office/powerpoint/2010/main" val="1574759692"/>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09705881"/>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828401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200695"/>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539552" y="411510"/>
            <a:ext cx="8208912" cy="1077218"/>
          </a:xfrm>
          <a:prstGeom prst="rect">
            <a:avLst/>
          </a:prstGeom>
        </p:spPr>
        <p:txBody>
          <a:bodyPr wrap="square">
            <a:spAutoFit/>
          </a:bodyPr>
          <a:lstStyle/>
          <a:p>
            <a:r>
              <a:rPr lang="ru-RU" u="sng" dirty="0" smtClean="0">
                <a:solidFill>
                  <a:srgbClr val="7030A0"/>
                </a:solidFill>
              </a:rPr>
              <a:t>Не </a:t>
            </a:r>
            <a:r>
              <a:rPr lang="ru-RU" u="sng" dirty="0">
                <a:solidFill>
                  <a:srgbClr val="7030A0"/>
                </a:solidFill>
              </a:rPr>
              <a:t>принимаются решения о банкротстве</a:t>
            </a:r>
          </a:p>
          <a:p>
            <a:r>
              <a:rPr lang="ru-RU" dirty="0">
                <a:solidFill>
                  <a:srgbClr val="7030A0"/>
                </a:solidFill>
              </a:rPr>
              <a:t>С 16 марта ФНС России не принимает решения о банкротстве во исполнение решений оперативного совещания Председателя Правительства Российской Федерации М.В. </a:t>
            </a:r>
            <a:r>
              <a:rPr lang="ru-RU" dirty="0" err="1">
                <a:solidFill>
                  <a:srgbClr val="7030A0"/>
                </a:solidFill>
              </a:rPr>
              <a:t>Мишустина</a:t>
            </a:r>
            <a:r>
              <a:rPr lang="ru-RU" dirty="0"/>
              <a:t>.</a:t>
            </a:r>
          </a:p>
        </p:txBody>
      </p:sp>
      <p:sp>
        <p:nvSpPr>
          <p:cNvPr id="4" name="Прямоугольник 3"/>
          <p:cNvSpPr/>
          <p:nvPr/>
        </p:nvSpPr>
        <p:spPr>
          <a:xfrm>
            <a:off x="539552" y="1519857"/>
            <a:ext cx="8208912" cy="2800767"/>
          </a:xfrm>
          <a:prstGeom prst="rect">
            <a:avLst/>
          </a:prstGeom>
        </p:spPr>
        <p:txBody>
          <a:bodyPr wrap="square">
            <a:spAutoFit/>
          </a:bodyPr>
          <a:lstStyle/>
          <a:p>
            <a:r>
              <a:rPr lang="ru-RU" u="sng" dirty="0">
                <a:solidFill>
                  <a:srgbClr val="7030A0"/>
                </a:solidFill>
              </a:rPr>
              <a:t>Введен мораторий на возбуждение дел о банкротстве</a:t>
            </a:r>
          </a:p>
          <a:p>
            <a:r>
              <a:rPr lang="ru-RU" dirty="0">
                <a:solidFill>
                  <a:srgbClr val="7030A0"/>
                </a:solidFill>
              </a:rPr>
              <a:t>С 3 апреля до 3 октября 2020 года введен мораторий на возбуждение дел о банкротстве. Он действует только для налогоплательщиков из наиболее пострадавших отраслей.</a:t>
            </a:r>
          </a:p>
          <a:p>
            <a:endParaRPr lang="ru-RU" dirty="0">
              <a:solidFill>
                <a:srgbClr val="7030A0"/>
              </a:solidFill>
            </a:endParaRPr>
          </a:p>
          <a:p>
            <a:r>
              <a:rPr lang="ru-RU" dirty="0">
                <a:solidFill>
                  <a:srgbClr val="7030A0"/>
                </a:solidFill>
              </a:rPr>
              <a:t>Проверить свой бизнес можно в специальном сервисе — результат о принадлежности к пострадавшим отраслям будет известен сразу.</a:t>
            </a:r>
          </a:p>
          <a:p>
            <a:endParaRPr lang="ru-RU" dirty="0">
              <a:solidFill>
                <a:srgbClr val="7030A0"/>
              </a:solidFill>
            </a:endParaRPr>
          </a:p>
          <a:p>
            <a:r>
              <a:rPr lang="ru-RU" dirty="0">
                <a:solidFill>
                  <a:srgbClr val="7030A0"/>
                </a:solidFill>
              </a:rPr>
              <a:t>На кого распространяется мораторий по поводу банкротства можно узнать на сайте ФНС России.</a:t>
            </a:r>
          </a:p>
          <a:p>
            <a:endParaRPr lang="ru-RU" dirty="0"/>
          </a:p>
        </p:txBody>
      </p:sp>
    </p:spTree>
    <p:extLst>
      <p:ext uri="{BB962C8B-B14F-4D97-AF65-F5344CB8AC3E}">
        <p14:creationId xmlns:p14="http://schemas.microsoft.com/office/powerpoint/2010/main" val="2630181879"/>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9663184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5337035"/>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263295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6" name="Прямоугольник 5"/>
          <p:cNvSpPr/>
          <p:nvPr/>
        </p:nvSpPr>
        <p:spPr>
          <a:xfrm>
            <a:off x="467544" y="1275606"/>
            <a:ext cx="6408712" cy="830997"/>
          </a:xfrm>
          <a:prstGeom prst="rect">
            <a:avLst/>
          </a:prstGeom>
        </p:spPr>
        <p:txBody>
          <a:bodyPr wrap="square">
            <a:spAutoFit/>
          </a:bodyPr>
          <a:lstStyle/>
          <a:p>
            <a:r>
              <a:rPr lang="ru-RU" dirty="0" smtClean="0"/>
              <a:t> до </a:t>
            </a:r>
            <a:r>
              <a:rPr lang="ru-RU" dirty="0"/>
              <a:t>15 мая </a:t>
            </a:r>
            <a:r>
              <a:rPr lang="ru-RU" dirty="0" smtClean="0"/>
              <a:t>2020:</a:t>
            </a:r>
          </a:p>
          <a:p>
            <a:r>
              <a:rPr lang="ru-RU" dirty="0" smtClean="0"/>
              <a:t>- Налоговые </a:t>
            </a:r>
            <a:r>
              <a:rPr lang="ru-RU" dirty="0"/>
              <a:t>декларации по НДС за 1 квартал 2020 </a:t>
            </a:r>
            <a:r>
              <a:rPr lang="ru-RU" dirty="0" smtClean="0"/>
              <a:t>года</a:t>
            </a:r>
          </a:p>
          <a:p>
            <a:r>
              <a:rPr lang="ru-RU" dirty="0" smtClean="0"/>
              <a:t>- Расчеты </a:t>
            </a:r>
            <a:r>
              <a:rPr lang="ru-RU" dirty="0"/>
              <a:t>по страховым взносам за 1 квартал 2020 года</a:t>
            </a:r>
          </a:p>
        </p:txBody>
      </p:sp>
    </p:spTree>
    <p:extLst>
      <p:ext uri="{BB962C8B-B14F-4D97-AF65-F5344CB8AC3E}">
        <p14:creationId xmlns:p14="http://schemas.microsoft.com/office/powerpoint/2010/main" val="123437249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465677"/>
            <a:ext cx="4810125"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298344" y="1735847"/>
            <a:ext cx="8496944" cy="1815882"/>
          </a:xfrm>
          <a:prstGeom prst="rect">
            <a:avLst/>
          </a:prstGeom>
        </p:spPr>
        <p:txBody>
          <a:bodyPr wrap="square">
            <a:spAutoFit/>
          </a:bodyPr>
          <a:lstStyle/>
          <a:p>
            <a:r>
              <a:rPr lang="ru-RU" dirty="0"/>
              <a:t>Отчетность, которая должна быть сдана с марта по май 2020 года</a:t>
            </a:r>
            <a:r>
              <a:rPr lang="ru-RU" dirty="0" smtClean="0"/>
              <a:t>:</a:t>
            </a:r>
            <a:endParaRPr lang="ru-RU" dirty="0"/>
          </a:p>
          <a:p>
            <a:r>
              <a:rPr lang="ru-RU" dirty="0" smtClean="0"/>
              <a:t>- все </a:t>
            </a:r>
            <a:r>
              <a:rPr lang="ru-RU" dirty="0"/>
              <a:t>налоговые декларации и расчеты по авансовым платежам (кроме НДС и расчетов по страховым взносам),</a:t>
            </a:r>
          </a:p>
          <a:p>
            <a:r>
              <a:rPr lang="ru-RU" dirty="0" smtClean="0"/>
              <a:t>- расчеты </a:t>
            </a:r>
            <a:r>
              <a:rPr lang="ru-RU" dirty="0"/>
              <a:t>сумм НДФЛ (форма 6-НДФЛ),</a:t>
            </a:r>
          </a:p>
          <a:p>
            <a:r>
              <a:rPr lang="ru-RU" dirty="0" smtClean="0"/>
              <a:t>- налоговые </a:t>
            </a:r>
            <a:r>
              <a:rPr lang="ru-RU" dirty="0"/>
              <a:t>расчеты о суммах выплаченных иностранным организациям доходов и удержанных налогов,</a:t>
            </a:r>
          </a:p>
          <a:p>
            <a:r>
              <a:rPr lang="ru-RU" dirty="0" smtClean="0"/>
              <a:t>- бухгалтерская </a:t>
            </a:r>
            <a:r>
              <a:rPr lang="ru-RU" dirty="0"/>
              <a:t>(финансовая) отчетность.</a:t>
            </a:r>
          </a:p>
        </p:txBody>
      </p:sp>
      <p:sp>
        <p:nvSpPr>
          <p:cNvPr id="7" name="Прямоугольник 6"/>
          <p:cNvSpPr/>
          <p:nvPr/>
        </p:nvSpPr>
        <p:spPr>
          <a:xfrm>
            <a:off x="1296493" y="288980"/>
            <a:ext cx="5904656" cy="338554"/>
          </a:xfrm>
          <a:prstGeom prst="rect">
            <a:avLst/>
          </a:prstGeom>
        </p:spPr>
        <p:txBody>
          <a:bodyPr wrap="square">
            <a:spAutoFit/>
          </a:bodyPr>
          <a:lstStyle/>
          <a:p>
            <a:pPr algn="ctr"/>
            <a:r>
              <a:rPr lang="ru-RU" b="1" u="sng" dirty="0" smtClean="0">
                <a:solidFill>
                  <a:srgbClr val="002060"/>
                </a:solidFill>
              </a:rPr>
              <a:t>Продлены </a:t>
            </a:r>
            <a:r>
              <a:rPr lang="ru-RU" b="1" u="sng" dirty="0">
                <a:solidFill>
                  <a:srgbClr val="002060"/>
                </a:solidFill>
              </a:rPr>
              <a:t>сроки сдачи отчетности</a:t>
            </a:r>
          </a:p>
        </p:txBody>
      </p:sp>
      <p:sp>
        <p:nvSpPr>
          <p:cNvPr id="3" name="Прямоугольник 2"/>
          <p:cNvSpPr/>
          <p:nvPr/>
        </p:nvSpPr>
        <p:spPr>
          <a:xfrm>
            <a:off x="395536" y="3536017"/>
            <a:ext cx="7992888" cy="1077218"/>
          </a:xfrm>
          <a:prstGeom prst="rect">
            <a:avLst/>
          </a:prstGeom>
        </p:spPr>
        <p:txBody>
          <a:bodyPr wrap="square">
            <a:spAutoFit/>
          </a:bodyPr>
          <a:lstStyle/>
          <a:p>
            <a:r>
              <a:rPr lang="ru-RU" dirty="0" smtClean="0"/>
              <a:t>- Финансовая информация, предоставляемая организациями финансового рынка (ОФР) о клиентах-иностранных налогоплательщиках за 2019 отчетный год и предыдущие отчетные годы</a:t>
            </a:r>
            <a:br>
              <a:rPr lang="ru-RU" dirty="0" smtClean="0"/>
            </a:br>
            <a:endParaRPr lang="ru-RU" dirty="0"/>
          </a:p>
        </p:txBody>
      </p:sp>
      <p:sp>
        <p:nvSpPr>
          <p:cNvPr id="4" name="Прямоугольник 3"/>
          <p:cNvSpPr/>
          <p:nvPr/>
        </p:nvSpPr>
        <p:spPr>
          <a:xfrm>
            <a:off x="491071" y="4443958"/>
            <a:ext cx="7801818" cy="338554"/>
          </a:xfrm>
          <a:prstGeom prst="rect">
            <a:avLst/>
          </a:prstGeom>
        </p:spPr>
        <p:txBody>
          <a:bodyPr wrap="square">
            <a:spAutoFit/>
          </a:bodyPr>
          <a:lstStyle/>
          <a:p>
            <a:r>
              <a:rPr lang="ru-RU" dirty="0" smtClean="0"/>
              <a:t>- Заявления </a:t>
            </a:r>
            <a:r>
              <a:rPr lang="ru-RU" dirty="0"/>
              <a:t>о проведении налогового мониторинга за 2021 год</a:t>
            </a:r>
          </a:p>
        </p:txBody>
      </p:sp>
      <p:sp>
        <p:nvSpPr>
          <p:cNvPr id="5" name="TextBox 4"/>
          <p:cNvSpPr txBox="1"/>
          <p:nvPr/>
        </p:nvSpPr>
        <p:spPr>
          <a:xfrm>
            <a:off x="724055" y="902990"/>
            <a:ext cx="914400" cy="457200"/>
          </a:xfrm>
          <a:prstGeom prst="rect">
            <a:avLst/>
          </a:prstGeom>
        </p:spPr>
        <p:txBody>
          <a:bodyPr vert="horz" wrap="none" lIns="104306" tIns="52153" rIns="104306" bIns="52153" rtlCol="0" anchor="ctr">
            <a:normAutofit/>
          </a:bodyPr>
          <a:lstStyle/>
          <a:p>
            <a:pPr marL="0" marR="0" indent="0" algn="l" defTabSz="1043056" rtl="0" eaLnBrk="1" fontAlgn="auto" latinLnBrk="0" hangingPunct="1">
              <a:lnSpc>
                <a:spcPct val="100000"/>
              </a:lnSpc>
              <a:spcBef>
                <a:spcPct val="0"/>
              </a:spcBef>
              <a:spcAft>
                <a:spcPts val="0"/>
              </a:spcAft>
              <a:buClrTx/>
              <a:buSzTx/>
              <a:buFontTx/>
              <a:buNone/>
              <a:tabLst/>
            </a:pPr>
            <a:endParaRPr kumimoji="0" lang="ru-RU" sz="1400" b="1" i="0" u="none" strike="noStrike" kern="1200" cap="none" spc="0" normalizeH="0" baseline="0" noProof="0" dirty="0" smtClean="0">
              <a:ln>
                <a:noFill/>
              </a:ln>
              <a:solidFill>
                <a:srgbClr val="005AA9"/>
              </a:solidFill>
              <a:effectLst/>
              <a:uLnTx/>
              <a:uFillTx/>
              <a:latin typeface="+mj-lt"/>
              <a:ea typeface="+mj-ea"/>
              <a:cs typeface="+mj-cs"/>
            </a:endParaRPr>
          </a:p>
        </p:txBody>
      </p:sp>
      <p:sp>
        <p:nvSpPr>
          <p:cNvPr id="8" name="TextBox 7"/>
          <p:cNvSpPr txBox="1"/>
          <p:nvPr/>
        </p:nvSpPr>
        <p:spPr>
          <a:xfrm>
            <a:off x="491071" y="627534"/>
            <a:ext cx="914400" cy="914400"/>
          </a:xfrm>
          <a:prstGeom prst="rect">
            <a:avLst/>
          </a:prstGeom>
        </p:spPr>
        <p:txBody>
          <a:bodyPr vert="horz" wrap="none" lIns="104306" tIns="52153" rIns="104306" bIns="52153" rtlCol="0" anchor="ctr">
            <a:normAutofit/>
          </a:bodyPr>
          <a:lstStyle/>
          <a:p>
            <a:pPr marL="0" marR="0" indent="0" algn="l" defTabSz="1043056" rtl="0" eaLnBrk="1" fontAlgn="auto" latinLnBrk="0" hangingPunct="1">
              <a:lnSpc>
                <a:spcPct val="100000"/>
              </a:lnSpc>
              <a:spcBef>
                <a:spcPct val="0"/>
              </a:spcBef>
              <a:spcAft>
                <a:spcPts val="0"/>
              </a:spcAft>
              <a:buClrTx/>
              <a:buSzTx/>
              <a:buFontTx/>
              <a:buNone/>
              <a:tabLst/>
            </a:pPr>
            <a:endParaRPr kumimoji="0" lang="ru-RU" sz="1400" b="1" i="0" u="none" strike="noStrike" kern="1200" cap="none" spc="0" normalizeH="0" baseline="0" noProof="0" dirty="0" smtClean="0">
              <a:ln>
                <a:noFill/>
              </a:ln>
              <a:solidFill>
                <a:srgbClr val="005AA9"/>
              </a:solidFill>
              <a:effectLst/>
              <a:uLnTx/>
              <a:uFillTx/>
              <a:latin typeface="+mj-lt"/>
              <a:ea typeface="+mj-ea"/>
              <a:cs typeface="+mj-cs"/>
            </a:endParaRPr>
          </a:p>
        </p:txBody>
      </p:sp>
      <p:sp>
        <p:nvSpPr>
          <p:cNvPr id="9" name="TextBox 8"/>
          <p:cNvSpPr txBox="1"/>
          <p:nvPr/>
        </p:nvSpPr>
        <p:spPr>
          <a:xfrm>
            <a:off x="420973" y="681540"/>
            <a:ext cx="8403995" cy="738082"/>
          </a:xfrm>
          <a:prstGeom prst="rect">
            <a:avLst/>
          </a:prstGeom>
        </p:spPr>
        <p:txBody>
          <a:bodyPr vert="horz" wrap="none" lIns="104306" tIns="52153" rIns="104306" bIns="52153" rtlCol="0" anchor="ctr">
            <a:normAutofit fontScale="77500" lnSpcReduction="20000"/>
          </a:bodyPr>
          <a:lstStyle/>
          <a:p>
            <a:pPr marL="0" marR="0" indent="0" algn="l" defTabSz="1043056" rtl="0" eaLnBrk="1" fontAlgn="auto" latinLnBrk="0" hangingPunct="1">
              <a:lnSpc>
                <a:spcPct val="100000"/>
              </a:lnSpc>
              <a:spcBef>
                <a:spcPct val="0"/>
              </a:spcBef>
              <a:spcAft>
                <a:spcPts val="0"/>
              </a:spcAft>
              <a:buClrTx/>
              <a:buSzTx/>
              <a:buFontTx/>
              <a:buNone/>
              <a:tabLst/>
            </a:pPr>
            <a:r>
              <a:rPr kumimoji="0" lang="ru-RU" sz="2100" b="1" i="0" u="none" strike="noStrike" kern="1200" cap="none" spc="0" normalizeH="0" baseline="0" noProof="0" dirty="0" smtClean="0">
                <a:ln>
                  <a:noFill/>
                </a:ln>
                <a:solidFill>
                  <a:srgbClr val="005AA9"/>
                </a:solidFill>
                <a:effectLst/>
                <a:uLnTx/>
                <a:uFillTx/>
                <a:latin typeface="+mj-lt"/>
                <a:ea typeface="+mj-ea"/>
                <a:cs typeface="+mj-cs"/>
              </a:rPr>
              <a:t>Подробная таблица изменений сроков предоставления</a:t>
            </a:r>
            <a:r>
              <a:rPr kumimoji="0" lang="ru-RU" sz="2100" b="1" i="0" u="none" strike="noStrike" kern="1200" cap="none" spc="0" normalizeH="0" noProof="0" dirty="0" smtClean="0">
                <a:ln>
                  <a:noFill/>
                </a:ln>
                <a:solidFill>
                  <a:srgbClr val="005AA9"/>
                </a:solidFill>
                <a:effectLst/>
                <a:uLnTx/>
                <a:uFillTx/>
                <a:latin typeface="+mj-lt"/>
                <a:ea typeface="+mj-ea"/>
                <a:cs typeface="+mj-cs"/>
              </a:rPr>
              <a:t> деклараций  и уплаты налогов</a:t>
            </a:r>
          </a:p>
          <a:p>
            <a:pPr marL="0" marR="0" indent="0" algn="l" defTabSz="1043056" rtl="0" eaLnBrk="1" fontAlgn="auto" latinLnBrk="0" hangingPunct="1">
              <a:lnSpc>
                <a:spcPct val="100000"/>
              </a:lnSpc>
              <a:spcBef>
                <a:spcPct val="0"/>
              </a:spcBef>
              <a:spcAft>
                <a:spcPts val="0"/>
              </a:spcAft>
              <a:buClrTx/>
              <a:buSzTx/>
              <a:buFontTx/>
              <a:buNone/>
              <a:tabLst/>
            </a:pPr>
            <a:r>
              <a:rPr lang="ru-RU" sz="2100" b="1" dirty="0" smtClean="0">
                <a:solidFill>
                  <a:srgbClr val="005AA9"/>
                </a:solidFill>
                <a:latin typeface="+mj-lt"/>
                <a:ea typeface="+mj-ea"/>
                <a:cs typeface="+mj-cs"/>
              </a:rPr>
              <a:t>В соответствии</a:t>
            </a:r>
            <a:r>
              <a:rPr kumimoji="0" lang="ru-RU" sz="2100" b="1" i="0" u="none" strike="noStrike" kern="1200" cap="none" spc="0" normalizeH="0" noProof="0" dirty="0" smtClean="0">
                <a:ln>
                  <a:noFill/>
                </a:ln>
                <a:solidFill>
                  <a:srgbClr val="005AA9"/>
                </a:solidFill>
                <a:effectLst/>
                <a:uLnTx/>
                <a:uFillTx/>
                <a:latin typeface="+mj-lt"/>
                <a:ea typeface="+mj-ea"/>
                <a:cs typeface="+mj-cs"/>
              </a:rPr>
              <a:t> с Постановлением Правительства РФ № 409 от 02.04.2020 года  размещена </a:t>
            </a:r>
          </a:p>
          <a:p>
            <a:pPr marL="0" marR="0" indent="0" algn="l" defTabSz="1043056" rtl="0" eaLnBrk="1" fontAlgn="auto" latinLnBrk="0" hangingPunct="1">
              <a:lnSpc>
                <a:spcPct val="100000"/>
              </a:lnSpc>
              <a:spcBef>
                <a:spcPct val="0"/>
              </a:spcBef>
              <a:spcAft>
                <a:spcPts val="0"/>
              </a:spcAft>
              <a:buClrTx/>
              <a:buSzTx/>
              <a:buFontTx/>
              <a:buNone/>
              <a:tabLst/>
            </a:pPr>
            <a:r>
              <a:rPr kumimoji="0" lang="ru-RU" sz="2100" b="1" i="0" u="none" strike="noStrike" kern="1200" cap="none" spc="0" normalizeH="0" noProof="0" dirty="0" smtClean="0">
                <a:ln>
                  <a:noFill/>
                </a:ln>
                <a:solidFill>
                  <a:srgbClr val="005AA9"/>
                </a:solidFill>
                <a:effectLst/>
                <a:uLnTx/>
                <a:uFillTx/>
                <a:latin typeface="+mj-lt"/>
                <a:ea typeface="+mj-ea"/>
                <a:cs typeface="+mj-cs"/>
              </a:rPr>
              <a:t>в  специальном разделе  сайта ФНС России «</a:t>
            </a:r>
            <a:r>
              <a:rPr kumimoji="0" lang="ru-RU" sz="2100" b="1" i="0" u="none" strike="noStrike" kern="1200" cap="none" spc="0" normalizeH="0" noProof="0" dirty="0" err="1" smtClean="0">
                <a:ln>
                  <a:noFill/>
                </a:ln>
                <a:solidFill>
                  <a:srgbClr val="005AA9"/>
                </a:solidFill>
                <a:effectLst/>
                <a:uLnTx/>
                <a:uFillTx/>
                <a:latin typeface="+mj-lt"/>
                <a:ea typeface="+mj-ea"/>
                <a:cs typeface="+mj-cs"/>
              </a:rPr>
              <a:t>Коронавирус</a:t>
            </a:r>
            <a:r>
              <a:rPr kumimoji="0" lang="ru-RU" sz="2100" b="1" i="0" u="none" strike="noStrike" kern="1200" cap="none" spc="0" normalizeH="0" noProof="0" dirty="0" smtClean="0">
                <a:ln>
                  <a:noFill/>
                </a:ln>
                <a:solidFill>
                  <a:srgbClr val="005AA9"/>
                </a:solidFill>
                <a:effectLst/>
                <a:uLnTx/>
                <a:uFillTx/>
                <a:latin typeface="+mj-lt"/>
                <a:ea typeface="+mj-ea"/>
                <a:cs typeface="+mj-cs"/>
              </a:rPr>
              <a:t>: мера поддержки бизнеса»</a:t>
            </a:r>
          </a:p>
          <a:p>
            <a:pPr marL="0" marR="0" indent="0" algn="l" defTabSz="1043056" rtl="0" eaLnBrk="1" fontAlgn="auto" latinLnBrk="0" hangingPunct="1">
              <a:lnSpc>
                <a:spcPct val="100000"/>
              </a:lnSpc>
              <a:spcBef>
                <a:spcPct val="0"/>
              </a:spcBef>
              <a:spcAft>
                <a:spcPts val="0"/>
              </a:spcAft>
              <a:buClrTx/>
              <a:buSzTx/>
              <a:buFontTx/>
              <a:buNone/>
              <a:tabLst/>
            </a:pPr>
            <a:endParaRPr kumimoji="0" lang="ru-RU" b="1" i="0" u="none" strike="noStrike" kern="1200" cap="none" spc="0" normalizeH="0" baseline="0" noProof="0" dirty="0" smtClean="0">
              <a:ln>
                <a:noFill/>
              </a:ln>
              <a:solidFill>
                <a:srgbClr val="005AA9"/>
              </a:solidFill>
              <a:effectLst/>
              <a:uLnTx/>
              <a:uFillTx/>
              <a:latin typeface="+mj-lt"/>
              <a:ea typeface="+mj-ea"/>
              <a:cs typeface="+mj-cs"/>
            </a:endParaRPr>
          </a:p>
        </p:txBody>
      </p:sp>
    </p:spTree>
    <p:extLst>
      <p:ext uri="{BB962C8B-B14F-4D97-AF65-F5344CB8AC3E}">
        <p14:creationId xmlns:p14="http://schemas.microsoft.com/office/powerpoint/2010/main" val="225154733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539552" y="915566"/>
            <a:ext cx="8208912" cy="1815882"/>
          </a:xfrm>
          <a:prstGeom prst="rect">
            <a:avLst/>
          </a:prstGeom>
        </p:spPr>
        <p:txBody>
          <a:bodyPr wrap="square">
            <a:spAutoFit/>
          </a:bodyPr>
          <a:lstStyle/>
          <a:p>
            <a:r>
              <a:rPr lang="ru-RU" dirty="0"/>
              <a:t>Документы или информация по требованию, полученному с 1 марта до 31 мая 2020 года</a:t>
            </a:r>
          </a:p>
          <a:p>
            <a:endParaRPr lang="ru-RU" dirty="0"/>
          </a:p>
          <a:p>
            <a:r>
              <a:rPr lang="ru-RU" dirty="0"/>
              <a:t>по требованиям по НДС — срок продлен на 10 рабочих дней</a:t>
            </a:r>
          </a:p>
          <a:p>
            <a:endParaRPr lang="ru-RU" dirty="0"/>
          </a:p>
          <a:p>
            <a:endParaRPr lang="ru-RU" dirty="0"/>
          </a:p>
          <a:p>
            <a:r>
              <a:rPr lang="ru-RU" dirty="0"/>
              <a:t>по другим требованиям — срок продлен на 20 рабочих дней</a:t>
            </a:r>
          </a:p>
        </p:txBody>
      </p:sp>
    </p:spTree>
    <p:extLst>
      <p:ext uri="{BB962C8B-B14F-4D97-AF65-F5344CB8AC3E}">
        <p14:creationId xmlns:p14="http://schemas.microsoft.com/office/powerpoint/2010/main" val="2793652733"/>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64133"/>
            <a:ext cx="8390706" cy="47174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18110256"/>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12007" y="339060"/>
            <a:ext cx="8424936" cy="1384995"/>
          </a:xfrm>
          <a:prstGeom prst="rect">
            <a:avLst/>
          </a:prstGeom>
        </p:spPr>
        <p:txBody>
          <a:bodyPr wrap="square">
            <a:spAutoFit/>
          </a:bodyPr>
          <a:lstStyle/>
          <a:p>
            <a:pPr algn="ctr"/>
            <a:r>
              <a:rPr lang="ru-RU" sz="1400" u="sng" cap="all" dirty="0">
                <a:solidFill>
                  <a:srgbClr val="002060"/>
                </a:solidFill>
              </a:rPr>
              <a:t>ДОПОЛНИТЕЛЬНЫЕ МЕРЫ ПОДДЕРЖКИ ДЛЯ ОРГАНИЗАЦИЙ И ИП В НАИБОЛЕЕ ПОСТРАДАВШИХ ОТРАСЛЯХ</a:t>
            </a:r>
          </a:p>
          <a:p>
            <a:r>
              <a:rPr lang="ru-RU" sz="1400" dirty="0">
                <a:solidFill>
                  <a:srgbClr val="002060"/>
                </a:solidFill>
              </a:rPr>
              <a:t>Есть отрасли, которые в период распространения </a:t>
            </a:r>
            <a:r>
              <a:rPr lang="ru-RU" sz="1400" dirty="0" err="1">
                <a:solidFill>
                  <a:srgbClr val="002060"/>
                </a:solidFill>
              </a:rPr>
              <a:t>коронавирусной</a:t>
            </a:r>
            <a:r>
              <a:rPr lang="ru-RU" sz="1400" dirty="0">
                <a:solidFill>
                  <a:srgbClr val="002060"/>
                </a:solidFill>
              </a:rPr>
              <a:t> инфекции больше всего пострадали от ограничений и снижения деловой активности. Проверьте, входит ли ваш бизнес в список пострадавших отраслей.</a:t>
            </a:r>
          </a:p>
          <a:p>
            <a:r>
              <a:rPr lang="ru-RU" sz="1400" dirty="0">
                <a:solidFill>
                  <a:srgbClr val="002060"/>
                </a:solidFill>
              </a:rPr>
              <a:t>Для бизнеса в этих отраслях предусмотрены дополнительные меры поддержки.</a:t>
            </a:r>
          </a:p>
        </p:txBody>
      </p:sp>
      <p:sp>
        <p:nvSpPr>
          <p:cNvPr id="4" name="Прямоугольник 3"/>
          <p:cNvSpPr/>
          <p:nvPr/>
        </p:nvSpPr>
        <p:spPr>
          <a:xfrm>
            <a:off x="467544" y="1635646"/>
            <a:ext cx="5984009" cy="338554"/>
          </a:xfrm>
          <a:prstGeom prst="rect">
            <a:avLst/>
          </a:prstGeom>
        </p:spPr>
        <p:txBody>
          <a:bodyPr wrap="square">
            <a:spAutoFit/>
          </a:bodyPr>
          <a:lstStyle/>
          <a:p>
            <a:r>
              <a:rPr lang="ru-RU" b="1" dirty="0" smtClean="0">
                <a:solidFill>
                  <a:srgbClr val="002060"/>
                </a:solidFill>
              </a:rPr>
              <a:t>Перенесены </a:t>
            </a:r>
            <a:r>
              <a:rPr lang="ru-RU" b="1" dirty="0">
                <a:solidFill>
                  <a:srgbClr val="002060"/>
                </a:solidFill>
              </a:rPr>
              <a:t>сроки уплаты налого</a:t>
            </a:r>
            <a:r>
              <a:rPr lang="ru-RU" dirty="0">
                <a:solidFill>
                  <a:srgbClr val="002060"/>
                </a:solidFill>
              </a:rPr>
              <a:t>в</a:t>
            </a:r>
          </a:p>
        </p:txBody>
      </p:sp>
      <p:sp>
        <p:nvSpPr>
          <p:cNvPr id="5" name="Прямоугольник 4"/>
          <p:cNvSpPr/>
          <p:nvPr/>
        </p:nvSpPr>
        <p:spPr>
          <a:xfrm>
            <a:off x="467544" y="1900857"/>
            <a:ext cx="4828019" cy="338554"/>
          </a:xfrm>
          <a:prstGeom prst="rect">
            <a:avLst/>
          </a:prstGeom>
        </p:spPr>
        <p:txBody>
          <a:bodyPr wrap="square">
            <a:spAutoFit/>
          </a:bodyPr>
          <a:lstStyle/>
          <a:p>
            <a:r>
              <a:rPr lang="ru-RU" b="1" u="sng" dirty="0">
                <a:solidFill>
                  <a:srgbClr val="002060"/>
                </a:solidFill>
              </a:rPr>
              <a:t>на 6 </a:t>
            </a:r>
            <a:r>
              <a:rPr lang="ru-RU" b="1" u="sng" dirty="0" smtClean="0">
                <a:solidFill>
                  <a:srgbClr val="002060"/>
                </a:solidFill>
              </a:rPr>
              <a:t>месяцев</a:t>
            </a:r>
            <a:r>
              <a:rPr lang="ru-RU" dirty="0" smtClean="0"/>
              <a:t>:</a:t>
            </a:r>
            <a:endParaRPr lang="ru-RU" dirty="0"/>
          </a:p>
        </p:txBody>
      </p:sp>
      <p:sp>
        <p:nvSpPr>
          <p:cNvPr id="6" name="Прямоугольник 5"/>
          <p:cNvSpPr/>
          <p:nvPr/>
        </p:nvSpPr>
        <p:spPr>
          <a:xfrm>
            <a:off x="367558" y="2244851"/>
            <a:ext cx="6120681" cy="338554"/>
          </a:xfrm>
          <a:prstGeom prst="rect">
            <a:avLst/>
          </a:prstGeom>
        </p:spPr>
        <p:txBody>
          <a:bodyPr wrap="square">
            <a:spAutoFit/>
          </a:bodyPr>
          <a:lstStyle/>
          <a:p>
            <a:r>
              <a:rPr lang="ru-RU" dirty="0" smtClean="0"/>
              <a:t> - </a:t>
            </a:r>
            <a:r>
              <a:rPr lang="ru-RU" sz="1400" dirty="0" smtClean="0"/>
              <a:t>Налог </a:t>
            </a:r>
            <a:r>
              <a:rPr lang="ru-RU" sz="1400" dirty="0"/>
              <a:t>на прибыль, УСН, ЕСХН за 2019 год</a:t>
            </a:r>
          </a:p>
        </p:txBody>
      </p:sp>
      <p:sp>
        <p:nvSpPr>
          <p:cNvPr id="7" name="Прямоугольник 6"/>
          <p:cNvSpPr/>
          <p:nvPr/>
        </p:nvSpPr>
        <p:spPr>
          <a:xfrm>
            <a:off x="358968" y="2583405"/>
            <a:ext cx="8406449" cy="523220"/>
          </a:xfrm>
          <a:prstGeom prst="rect">
            <a:avLst/>
          </a:prstGeom>
        </p:spPr>
        <p:txBody>
          <a:bodyPr wrap="square">
            <a:spAutoFit/>
          </a:bodyPr>
          <a:lstStyle/>
          <a:p>
            <a:r>
              <a:rPr lang="ru-RU" sz="1400" i="1" dirty="0">
                <a:solidFill>
                  <a:srgbClr val="002060"/>
                </a:solidFill>
              </a:rPr>
              <a:t>Исключения: НДС, НПД, НДФЛ, уплачиваемые через налогового агента. Для них срок не переносится</a:t>
            </a:r>
          </a:p>
        </p:txBody>
      </p:sp>
      <p:sp>
        <p:nvSpPr>
          <p:cNvPr id="8" name="Прямоугольник 7"/>
          <p:cNvSpPr/>
          <p:nvPr/>
        </p:nvSpPr>
        <p:spPr>
          <a:xfrm>
            <a:off x="382715" y="3106625"/>
            <a:ext cx="1446743" cy="338554"/>
          </a:xfrm>
          <a:prstGeom prst="rect">
            <a:avLst/>
          </a:prstGeom>
        </p:spPr>
        <p:txBody>
          <a:bodyPr wrap="none">
            <a:spAutoFit/>
          </a:bodyPr>
          <a:lstStyle/>
          <a:p>
            <a:r>
              <a:rPr lang="ru-RU" b="1" u="sng" dirty="0">
                <a:solidFill>
                  <a:srgbClr val="002060"/>
                </a:solidFill>
              </a:rPr>
              <a:t>на 4 </a:t>
            </a:r>
            <a:r>
              <a:rPr lang="ru-RU" b="1" u="sng" dirty="0" smtClean="0">
                <a:solidFill>
                  <a:srgbClr val="002060"/>
                </a:solidFill>
              </a:rPr>
              <a:t>месяц</a:t>
            </a:r>
            <a:r>
              <a:rPr lang="ru-RU" u="sng" dirty="0" smtClean="0">
                <a:solidFill>
                  <a:srgbClr val="002060"/>
                </a:solidFill>
              </a:rPr>
              <a:t>а:</a:t>
            </a:r>
            <a:endParaRPr lang="ru-RU" u="sng" dirty="0">
              <a:solidFill>
                <a:srgbClr val="002060"/>
              </a:solidFill>
            </a:endParaRPr>
          </a:p>
        </p:txBody>
      </p:sp>
      <p:sp>
        <p:nvSpPr>
          <p:cNvPr id="9" name="Прямоугольник 8"/>
          <p:cNvSpPr/>
          <p:nvPr/>
        </p:nvSpPr>
        <p:spPr>
          <a:xfrm>
            <a:off x="384513" y="3400163"/>
            <a:ext cx="7776864" cy="523220"/>
          </a:xfrm>
          <a:prstGeom prst="rect">
            <a:avLst/>
          </a:prstGeom>
        </p:spPr>
        <p:txBody>
          <a:bodyPr wrap="square">
            <a:spAutoFit/>
          </a:bodyPr>
          <a:lstStyle/>
          <a:p>
            <a:r>
              <a:rPr lang="ru-RU" sz="1400" dirty="0" smtClean="0">
                <a:solidFill>
                  <a:srgbClr val="002060"/>
                </a:solidFill>
              </a:rPr>
              <a:t>- Налог </a:t>
            </a:r>
            <a:r>
              <a:rPr lang="ru-RU" sz="1400" dirty="0">
                <a:solidFill>
                  <a:srgbClr val="002060"/>
                </a:solidFill>
              </a:rPr>
              <a:t>по патентной системе налогообложения, срок уплаты которого приходится на 2 квартал 2020 года</a:t>
            </a:r>
          </a:p>
        </p:txBody>
      </p:sp>
      <p:sp>
        <p:nvSpPr>
          <p:cNvPr id="10" name="Прямоугольник 9"/>
          <p:cNvSpPr/>
          <p:nvPr/>
        </p:nvSpPr>
        <p:spPr>
          <a:xfrm>
            <a:off x="312007" y="3888897"/>
            <a:ext cx="7848872" cy="954107"/>
          </a:xfrm>
          <a:prstGeom prst="rect">
            <a:avLst/>
          </a:prstGeom>
        </p:spPr>
        <p:txBody>
          <a:bodyPr wrap="square">
            <a:spAutoFit/>
          </a:bodyPr>
          <a:lstStyle/>
          <a:p>
            <a:r>
              <a:rPr lang="ru-RU" sz="1400" dirty="0">
                <a:solidFill>
                  <a:srgbClr val="002060"/>
                </a:solidFill>
              </a:rPr>
              <a:t>Налог (авансовый платеж по налогу) за апрель-июнь, полугодие (2 квартал) 2020 года. </a:t>
            </a:r>
          </a:p>
          <a:p>
            <a:endParaRPr lang="ru-RU" sz="1400" dirty="0">
              <a:solidFill>
                <a:srgbClr val="002060"/>
              </a:solidFill>
            </a:endParaRPr>
          </a:p>
          <a:p>
            <a:r>
              <a:rPr lang="ru-RU" sz="1400" dirty="0">
                <a:solidFill>
                  <a:srgbClr val="002060"/>
                </a:solidFill>
              </a:rPr>
              <a:t>Исключения: НДС и НДФЛ, уплачиваемые через налогового агента. Для них срок не переносится</a:t>
            </a:r>
          </a:p>
        </p:txBody>
      </p:sp>
    </p:spTree>
    <p:extLst>
      <p:ext uri="{BB962C8B-B14F-4D97-AF65-F5344CB8AC3E}">
        <p14:creationId xmlns:p14="http://schemas.microsoft.com/office/powerpoint/2010/main" val="1660564399"/>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23528" y="411510"/>
            <a:ext cx="1391535" cy="338554"/>
          </a:xfrm>
          <a:prstGeom prst="rect">
            <a:avLst/>
          </a:prstGeom>
        </p:spPr>
        <p:txBody>
          <a:bodyPr wrap="none">
            <a:spAutoFit/>
          </a:bodyPr>
          <a:lstStyle/>
          <a:p>
            <a:r>
              <a:rPr lang="ru-RU" b="1" u="sng" dirty="0">
                <a:solidFill>
                  <a:srgbClr val="002060"/>
                </a:solidFill>
              </a:rPr>
              <a:t>на 3 месяца</a:t>
            </a:r>
          </a:p>
        </p:txBody>
      </p:sp>
      <p:sp>
        <p:nvSpPr>
          <p:cNvPr id="4" name="Прямоугольник 3"/>
          <p:cNvSpPr/>
          <p:nvPr/>
        </p:nvSpPr>
        <p:spPr>
          <a:xfrm>
            <a:off x="323528" y="915567"/>
            <a:ext cx="8208912" cy="338554"/>
          </a:xfrm>
          <a:prstGeom prst="rect">
            <a:avLst/>
          </a:prstGeom>
        </p:spPr>
        <p:txBody>
          <a:bodyPr wrap="square">
            <a:spAutoFit/>
          </a:bodyPr>
          <a:lstStyle/>
          <a:p>
            <a:r>
              <a:rPr lang="ru-RU" dirty="0" smtClean="0"/>
              <a:t>- </a:t>
            </a:r>
            <a:r>
              <a:rPr lang="ru-RU" dirty="0" smtClean="0">
                <a:solidFill>
                  <a:srgbClr val="002060"/>
                </a:solidFill>
              </a:rPr>
              <a:t>НДФЛ </a:t>
            </a:r>
            <a:r>
              <a:rPr lang="ru-RU" dirty="0">
                <a:solidFill>
                  <a:srgbClr val="002060"/>
                </a:solidFill>
              </a:rPr>
              <a:t>для ИП за 2019 год со сроком уплаты до 15 июля 2020 года</a:t>
            </a:r>
          </a:p>
        </p:txBody>
      </p:sp>
      <p:sp>
        <p:nvSpPr>
          <p:cNvPr id="5" name="Прямоугольник 4"/>
          <p:cNvSpPr/>
          <p:nvPr/>
        </p:nvSpPr>
        <p:spPr>
          <a:xfrm>
            <a:off x="323528" y="1347614"/>
            <a:ext cx="2240229" cy="338554"/>
          </a:xfrm>
          <a:prstGeom prst="rect">
            <a:avLst/>
          </a:prstGeom>
        </p:spPr>
        <p:txBody>
          <a:bodyPr wrap="none">
            <a:spAutoFit/>
          </a:bodyPr>
          <a:lstStyle/>
          <a:p>
            <a:r>
              <a:rPr lang="ru-RU" b="1" dirty="0" smtClean="0">
                <a:solidFill>
                  <a:srgbClr val="002060"/>
                </a:solidFill>
              </a:rPr>
              <a:t> до </a:t>
            </a:r>
            <a:r>
              <a:rPr lang="ru-RU" b="1" dirty="0">
                <a:solidFill>
                  <a:srgbClr val="002060"/>
                </a:solidFill>
              </a:rPr>
              <a:t>30 октября 2020</a:t>
            </a:r>
          </a:p>
        </p:txBody>
      </p:sp>
      <p:sp>
        <p:nvSpPr>
          <p:cNvPr id="6" name="Прямоугольник 5"/>
          <p:cNvSpPr/>
          <p:nvPr/>
        </p:nvSpPr>
        <p:spPr>
          <a:xfrm>
            <a:off x="280214" y="1686168"/>
            <a:ext cx="8684274" cy="830997"/>
          </a:xfrm>
          <a:prstGeom prst="rect">
            <a:avLst/>
          </a:prstGeom>
        </p:spPr>
        <p:txBody>
          <a:bodyPr wrap="square">
            <a:spAutoFit/>
          </a:bodyPr>
          <a:lstStyle/>
          <a:p>
            <a:r>
              <a:rPr lang="ru-RU" dirty="0" smtClean="0"/>
              <a:t>-</a:t>
            </a:r>
            <a:r>
              <a:rPr lang="ru-RU" dirty="0" smtClean="0">
                <a:solidFill>
                  <a:srgbClr val="002060"/>
                </a:solidFill>
              </a:rPr>
              <a:t>Авансовый </a:t>
            </a:r>
            <a:r>
              <a:rPr lang="ru-RU" dirty="0">
                <a:solidFill>
                  <a:srgbClr val="002060"/>
                </a:solidFill>
              </a:rPr>
              <a:t>платеж</a:t>
            </a:r>
          </a:p>
          <a:p>
            <a:r>
              <a:rPr lang="ru-RU" dirty="0">
                <a:solidFill>
                  <a:srgbClr val="002060"/>
                </a:solidFill>
              </a:rPr>
              <a:t>по транспортному налогу, налогу на имущество организаций и земельному налогу за первый квартал 2020 года</a:t>
            </a:r>
          </a:p>
        </p:txBody>
      </p:sp>
      <p:sp>
        <p:nvSpPr>
          <p:cNvPr id="7" name="Прямоугольник 6"/>
          <p:cNvSpPr/>
          <p:nvPr/>
        </p:nvSpPr>
        <p:spPr>
          <a:xfrm>
            <a:off x="327708" y="2517165"/>
            <a:ext cx="8420755" cy="830997"/>
          </a:xfrm>
          <a:prstGeom prst="rect">
            <a:avLst/>
          </a:prstGeom>
        </p:spPr>
        <p:txBody>
          <a:bodyPr wrap="square">
            <a:spAutoFit/>
          </a:bodyPr>
          <a:lstStyle/>
          <a:p>
            <a:r>
              <a:rPr lang="ru-RU" dirty="0" smtClean="0"/>
              <a:t>- </a:t>
            </a:r>
            <a:r>
              <a:rPr lang="ru-RU" dirty="0" smtClean="0">
                <a:solidFill>
                  <a:srgbClr val="002060"/>
                </a:solidFill>
              </a:rPr>
              <a:t>Авансовый </a:t>
            </a:r>
            <a:r>
              <a:rPr lang="ru-RU" dirty="0">
                <a:solidFill>
                  <a:srgbClr val="002060"/>
                </a:solidFill>
              </a:rPr>
              <a:t>платеж</a:t>
            </a:r>
          </a:p>
          <a:p>
            <a:r>
              <a:rPr lang="ru-RU" dirty="0">
                <a:solidFill>
                  <a:srgbClr val="002060"/>
                </a:solidFill>
              </a:rPr>
              <a:t>по транспортному налогу, налогу на имущество организаций и земельному налогу за второй квартал 2020 года</a:t>
            </a:r>
          </a:p>
        </p:txBody>
      </p:sp>
    </p:spTree>
    <p:extLst>
      <p:ext uri="{BB962C8B-B14F-4D97-AF65-F5344CB8AC3E}">
        <p14:creationId xmlns:p14="http://schemas.microsoft.com/office/powerpoint/2010/main" val="2221630845"/>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4388813"/>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190034"/>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0333166"/>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4502563"/>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23528" y="339503"/>
            <a:ext cx="8424936" cy="338554"/>
          </a:xfrm>
          <a:prstGeom prst="rect">
            <a:avLst/>
          </a:prstGeom>
        </p:spPr>
        <p:txBody>
          <a:bodyPr wrap="square">
            <a:spAutoFit/>
          </a:bodyPr>
          <a:lstStyle/>
          <a:p>
            <a:r>
              <a:rPr lang="ru-RU" b="1" dirty="0">
                <a:solidFill>
                  <a:srgbClr val="002060"/>
                </a:solidFill>
              </a:rPr>
              <a:t>Перенесены сроки уплаты страховых взносов для </a:t>
            </a:r>
            <a:r>
              <a:rPr lang="ru-RU" b="1" dirty="0" err="1">
                <a:solidFill>
                  <a:srgbClr val="002060"/>
                </a:solidFill>
              </a:rPr>
              <a:t>микропредприятий</a:t>
            </a:r>
            <a:endParaRPr lang="ru-RU" b="1" dirty="0">
              <a:solidFill>
                <a:srgbClr val="002060"/>
              </a:solidFill>
            </a:endParaRPr>
          </a:p>
        </p:txBody>
      </p:sp>
      <p:sp>
        <p:nvSpPr>
          <p:cNvPr id="4" name="Прямоугольник 3"/>
          <p:cNvSpPr/>
          <p:nvPr/>
        </p:nvSpPr>
        <p:spPr>
          <a:xfrm>
            <a:off x="611560" y="1059582"/>
            <a:ext cx="4684003" cy="338554"/>
          </a:xfrm>
          <a:prstGeom prst="rect">
            <a:avLst/>
          </a:prstGeom>
        </p:spPr>
        <p:txBody>
          <a:bodyPr wrap="square">
            <a:spAutoFit/>
          </a:bodyPr>
          <a:lstStyle/>
          <a:p>
            <a:r>
              <a:rPr lang="ru-RU" b="1" dirty="0">
                <a:solidFill>
                  <a:srgbClr val="002060"/>
                </a:solidFill>
              </a:rPr>
              <a:t>на 6 </a:t>
            </a:r>
            <a:r>
              <a:rPr lang="ru-RU" b="1" dirty="0" smtClean="0">
                <a:solidFill>
                  <a:srgbClr val="002060"/>
                </a:solidFill>
              </a:rPr>
              <a:t>месяцев:</a:t>
            </a:r>
            <a:endParaRPr lang="ru-RU" b="1" dirty="0">
              <a:solidFill>
                <a:srgbClr val="002060"/>
              </a:solidFill>
            </a:endParaRPr>
          </a:p>
        </p:txBody>
      </p:sp>
      <p:sp>
        <p:nvSpPr>
          <p:cNvPr id="5" name="Прямоугольник 4"/>
          <p:cNvSpPr/>
          <p:nvPr/>
        </p:nvSpPr>
        <p:spPr>
          <a:xfrm>
            <a:off x="424230" y="1540699"/>
            <a:ext cx="6263637" cy="338554"/>
          </a:xfrm>
          <a:prstGeom prst="rect">
            <a:avLst/>
          </a:prstGeom>
        </p:spPr>
        <p:txBody>
          <a:bodyPr wrap="square">
            <a:spAutoFit/>
          </a:bodyPr>
          <a:lstStyle/>
          <a:p>
            <a:r>
              <a:rPr lang="ru-RU" dirty="0" smtClean="0"/>
              <a:t>- </a:t>
            </a:r>
            <a:r>
              <a:rPr lang="ru-RU" dirty="0" smtClean="0">
                <a:solidFill>
                  <a:srgbClr val="002060"/>
                </a:solidFill>
              </a:rPr>
              <a:t>Страховые </a:t>
            </a:r>
            <a:r>
              <a:rPr lang="ru-RU" dirty="0">
                <a:solidFill>
                  <a:srgbClr val="002060"/>
                </a:solidFill>
              </a:rPr>
              <a:t>взносы за март—май 2020 года</a:t>
            </a:r>
          </a:p>
        </p:txBody>
      </p:sp>
      <p:sp>
        <p:nvSpPr>
          <p:cNvPr id="6" name="Прямоугольник 5"/>
          <p:cNvSpPr/>
          <p:nvPr/>
        </p:nvSpPr>
        <p:spPr>
          <a:xfrm>
            <a:off x="611560" y="2002325"/>
            <a:ext cx="1391535" cy="338554"/>
          </a:xfrm>
          <a:prstGeom prst="rect">
            <a:avLst/>
          </a:prstGeom>
        </p:spPr>
        <p:txBody>
          <a:bodyPr wrap="none">
            <a:spAutoFit/>
          </a:bodyPr>
          <a:lstStyle/>
          <a:p>
            <a:r>
              <a:rPr lang="ru-RU" b="1" dirty="0">
                <a:solidFill>
                  <a:srgbClr val="002060"/>
                </a:solidFill>
              </a:rPr>
              <a:t>на 4 месяца</a:t>
            </a:r>
          </a:p>
        </p:txBody>
      </p:sp>
      <p:sp>
        <p:nvSpPr>
          <p:cNvPr id="7" name="Прямоугольник 6"/>
          <p:cNvSpPr/>
          <p:nvPr/>
        </p:nvSpPr>
        <p:spPr>
          <a:xfrm>
            <a:off x="323528" y="2340879"/>
            <a:ext cx="9001000" cy="1077218"/>
          </a:xfrm>
          <a:prstGeom prst="rect">
            <a:avLst/>
          </a:prstGeom>
        </p:spPr>
        <p:txBody>
          <a:bodyPr wrap="square">
            <a:spAutoFit/>
          </a:bodyPr>
          <a:lstStyle/>
          <a:p>
            <a:r>
              <a:rPr lang="ru-RU" dirty="0" smtClean="0">
                <a:solidFill>
                  <a:srgbClr val="002060"/>
                </a:solidFill>
              </a:rPr>
              <a:t>- Страховые </a:t>
            </a:r>
            <a:r>
              <a:rPr lang="ru-RU" dirty="0">
                <a:solidFill>
                  <a:srgbClr val="002060"/>
                </a:solidFill>
              </a:rPr>
              <a:t>взносы за июнь—июль 2020 года</a:t>
            </a:r>
          </a:p>
          <a:p>
            <a:endParaRPr lang="ru-RU" dirty="0">
              <a:solidFill>
                <a:srgbClr val="002060"/>
              </a:solidFill>
            </a:endParaRPr>
          </a:p>
          <a:p>
            <a:r>
              <a:rPr lang="ru-RU" dirty="0" smtClean="0">
                <a:solidFill>
                  <a:srgbClr val="002060"/>
                </a:solidFill>
              </a:rPr>
              <a:t>- Страховые </a:t>
            </a:r>
            <a:r>
              <a:rPr lang="ru-RU" dirty="0">
                <a:solidFill>
                  <a:srgbClr val="002060"/>
                </a:solidFill>
              </a:rPr>
              <a:t>взносы, исчисленные с суммы дохода ИП, превышающей 300 000 рублей, подлежащие уплате не позднее 1 июля 2020 года</a:t>
            </a:r>
          </a:p>
        </p:txBody>
      </p:sp>
    </p:spTree>
    <p:extLst>
      <p:ext uri="{BB962C8B-B14F-4D97-AF65-F5344CB8AC3E}">
        <p14:creationId xmlns:p14="http://schemas.microsoft.com/office/powerpoint/2010/main" val="97993609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3328613"/>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7107159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1184044"/>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839729"/>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7100003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23528" y="339502"/>
            <a:ext cx="8496944" cy="338554"/>
          </a:xfrm>
          <a:prstGeom prst="rect">
            <a:avLst/>
          </a:prstGeom>
        </p:spPr>
        <p:txBody>
          <a:bodyPr wrap="square">
            <a:spAutoFit/>
          </a:bodyPr>
          <a:lstStyle/>
          <a:p>
            <a:pPr algn="ctr"/>
            <a:r>
              <a:rPr lang="ru-RU" b="1" dirty="0">
                <a:solidFill>
                  <a:srgbClr val="002060"/>
                </a:solidFill>
              </a:rPr>
              <a:t>ДОПОЛНИТЕЛЬНЫЕ ОСНОВАНИЯ ОТСРОЧКИ (РАССРОЧКИ)</a:t>
            </a:r>
          </a:p>
        </p:txBody>
      </p:sp>
      <p:sp>
        <p:nvSpPr>
          <p:cNvPr id="5" name="TextBox 4"/>
          <p:cNvSpPr txBox="1"/>
          <p:nvPr/>
        </p:nvSpPr>
        <p:spPr>
          <a:xfrm>
            <a:off x="179512" y="771550"/>
            <a:ext cx="8730716" cy="3672408"/>
          </a:xfrm>
          <a:prstGeom prst="rect">
            <a:avLst/>
          </a:prstGeom>
        </p:spPr>
        <p:txBody>
          <a:bodyPr vert="horz" wrap="none" lIns="104306" tIns="52153" rIns="104306" bIns="52153" rtlCol="0" anchor="ctr">
            <a:normAutofit/>
          </a:bodyPr>
          <a:lstStyle/>
          <a:p>
            <a:pPr marL="0" marR="0" indent="0" algn="ctr" defTabSz="1043056" rtl="0" eaLnBrk="1" fontAlgn="auto" latinLnBrk="0" hangingPunct="1">
              <a:lnSpc>
                <a:spcPct val="100000"/>
              </a:lnSpc>
              <a:spcBef>
                <a:spcPct val="0"/>
              </a:spcBef>
              <a:spcAft>
                <a:spcPts val="0"/>
              </a:spcAft>
              <a:buClrTx/>
              <a:buSzTx/>
              <a:buFontTx/>
              <a:buNone/>
              <a:tabLst/>
            </a:pPr>
            <a:r>
              <a:rPr lang="ru-RU" b="1" noProof="0" dirty="0" smtClean="0">
                <a:solidFill>
                  <a:srgbClr val="005AA9"/>
                </a:solidFill>
                <a:latin typeface="+mj-lt"/>
                <a:ea typeface="+mj-ea"/>
                <a:cs typeface="+mj-cs"/>
              </a:rPr>
              <a:t>ФНС России создан  новый сервис по проверке возможности</a:t>
            </a:r>
          </a:p>
          <a:p>
            <a:pPr marL="0" marR="0" indent="0" algn="ctr" defTabSz="1043056" rtl="0" eaLnBrk="1" fontAlgn="auto" latinLnBrk="0" hangingPunct="1">
              <a:lnSpc>
                <a:spcPct val="100000"/>
              </a:lnSpc>
              <a:spcBef>
                <a:spcPct val="0"/>
              </a:spcBef>
              <a:spcAft>
                <a:spcPts val="0"/>
              </a:spcAft>
              <a:buClrTx/>
              <a:buSzTx/>
              <a:buFontTx/>
              <a:buNone/>
              <a:tabLst/>
            </a:pPr>
            <a:r>
              <a:rPr lang="ru-RU" b="1" noProof="0" dirty="0" smtClean="0">
                <a:solidFill>
                  <a:srgbClr val="005AA9"/>
                </a:solidFill>
                <a:latin typeface="+mj-lt"/>
                <a:ea typeface="+mj-ea"/>
                <a:cs typeface="+mj-cs"/>
              </a:rPr>
              <a:t> получения отсрочки в связи с </a:t>
            </a:r>
            <a:r>
              <a:rPr lang="ru-RU" b="1" noProof="0" dirty="0" err="1" smtClean="0">
                <a:solidFill>
                  <a:srgbClr val="005AA9"/>
                </a:solidFill>
                <a:latin typeface="+mj-lt"/>
                <a:ea typeface="+mj-ea"/>
                <a:cs typeface="+mj-cs"/>
              </a:rPr>
              <a:t>коронавирусом</a:t>
            </a:r>
            <a:endParaRPr lang="ru-RU" b="1" noProof="0" dirty="0" smtClean="0">
              <a:solidFill>
                <a:srgbClr val="005AA9"/>
              </a:solidFill>
              <a:latin typeface="+mj-lt"/>
              <a:ea typeface="+mj-ea"/>
              <a:cs typeface="+mj-cs"/>
            </a:endParaRPr>
          </a:p>
          <a:p>
            <a:pPr marL="0" marR="0" indent="0" algn="just" defTabSz="1043056" rtl="0" eaLnBrk="1" fontAlgn="auto" latinLnBrk="0" hangingPunct="1">
              <a:lnSpc>
                <a:spcPct val="100000"/>
              </a:lnSpc>
              <a:spcBef>
                <a:spcPct val="0"/>
              </a:spcBef>
              <a:spcAft>
                <a:spcPts val="0"/>
              </a:spcAft>
              <a:buClrTx/>
              <a:buSzTx/>
              <a:buFontTx/>
              <a:buNone/>
              <a:tabLst/>
            </a:pPr>
            <a:r>
              <a:rPr lang="ru-RU" b="1" dirty="0">
                <a:solidFill>
                  <a:srgbClr val="005AA9"/>
                </a:solidFill>
                <a:latin typeface="+mj-lt"/>
                <a:ea typeface="+mj-ea"/>
                <a:cs typeface="+mj-cs"/>
              </a:rPr>
              <a:t> </a:t>
            </a:r>
            <a:r>
              <a:rPr lang="ru-RU" b="1" dirty="0" smtClean="0">
                <a:solidFill>
                  <a:srgbClr val="005AA9"/>
                </a:solidFill>
                <a:latin typeface="+mj-lt"/>
                <a:ea typeface="+mj-ea"/>
                <a:cs typeface="+mj-cs"/>
              </a:rPr>
              <a:t>с </a:t>
            </a:r>
            <a:r>
              <a:rPr lang="ru-RU" b="1" dirty="0">
                <a:solidFill>
                  <a:srgbClr val="005AA9"/>
                </a:solidFill>
                <a:latin typeface="+mj-lt"/>
                <a:ea typeface="+mj-ea"/>
                <a:cs typeface="+mj-cs"/>
              </a:rPr>
              <a:t>е</a:t>
            </a:r>
            <a:r>
              <a:rPr lang="ru-RU" b="1" dirty="0" smtClean="0">
                <a:solidFill>
                  <a:srgbClr val="005AA9"/>
                </a:solidFill>
                <a:latin typeface="+mj-lt"/>
                <a:ea typeface="+mj-ea"/>
                <a:cs typeface="+mj-cs"/>
              </a:rPr>
              <a:t>го помощью налогоплательщики могут узнать распространяются ли на них правила </a:t>
            </a:r>
          </a:p>
          <a:p>
            <a:pPr marL="0" marR="0" indent="0" algn="just" defTabSz="1043056" rtl="0" eaLnBrk="1" fontAlgn="auto" latinLnBrk="0" hangingPunct="1">
              <a:lnSpc>
                <a:spcPct val="100000"/>
              </a:lnSpc>
              <a:spcBef>
                <a:spcPct val="0"/>
              </a:spcBef>
              <a:spcAft>
                <a:spcPts val="0"/>
              </a:spcAft>
              <a:buClrTx/>
              <a:buSzTx/>
              <a:buFontTx/>
              <a:buNone/>
              <a:tabLst/>
            </a:pPr>
            <a:r>
              <a:rPr lang="ru-RU" b="1" dirty="0" smtClean="0">
                <a:solidFill>
                  <a:srgbClr val="005AA9"/>
                </a:solidFill>
                <a:latin typeface="+mj-lt"/>
                <a:ea typeface="+mj-ea"/>
                <a:cs typeface="+mj-cs"/>
              </a:rPr>
              <a:t>предоставления отсрочки по уплате налогов, авансовых платежей по налогам и</a:t>
            </a:r>
          </a:p>
          <a:p>
            <a:pPr marL="0" marR="0" indent="0" algn="just" defTabSz="1043056" rtl="0" eaLnBrk="1" fontAlgn="auto" latinLnBrk="0" hangingPunct="1">
              <a:lnSpc>
                <a:spcPct val="100000"/>
              </a:lnSpc>
              <a:spcBef>
                <a:spcPct val="0"/>
              </a:spcBef>
              <a:spcAft>
                <a:spcPts val="0"/>
              </a:spcAft>
              <a:buClrTx/>
              <a:buSzTx/>
              <a:buFontTx/>
              <a:buNone/>
              <a:tabLst/>
            </a:pPr>
            <a:r>
              <a:rPr lang="ru-RU" b="1" dirty="0" smtClean="0">
                <a:solidFill>
                  <a:srgbClr val="005AA9"/>
                </a:solidFill>
                <a:latin typeface="+mj-lt"/>
                <a:ea typeface="+mj-ea"/>
                <a:cs typeface="+mj-cs"/>
              </a:rPr>
              <a:t> страховых взносов. Для проверки достаточно ввести всего один реквизит: ИНН или ОГРН. </a:t>
            </a:r>
          </a:p>
          <a:p>
            <a:pPr marL="0" marR="0" indent="0" algn="just" defTabSz="1043056" rtl="0" eaLnBrk="1" fontAlgn="auto" latinLnBrk="0" hangingPunct="1">
              <a:lnSpc>
                <a:spcPct val="100000"/>
              </a:lnSpc>
              <a:spcBef>
                <a:spcPct val="0"/>
              </a:spcBef>
              <a:spcAft>
                <a:spcPts val="0"/>
              </a:spcAft>
              <a:buClrTx/>
              <a:buSzTx/>
              <a:buFontTx/>
              <a:buNone/>
              <a:tabLst/>
            </a:pPr>
            <a:r>
              <a:rPr lang="ru-RU" b="1" dirty="0" smtClean="0">
                <a:solidFill>
                  <a:srgbClr val="005AA9"/>
                </a:solidFill>
                <a:latin typeface="+mj-lt"/>
                <a:ea typeface="+mj-ea"/>
                <a:cs typeface="+mj-cs"/>
              </a:rPr>
              <a:t>При положительном  ответе налогоплательщику будут даны ссылки на заявление </a:t>
            </a:r>
          </a:p>
          <a:p>
            <a:pPr marL="0" marR="0" indent="0" algn="just" defTabSz="1043056" rtl="0" eaLnBrk="1" fontAlgn="auto" latinLnBrk="0" hangingPunct="1">
              <a:lnSpc>
                <a:spcPct val="100000"/>
              </a:lnSpc>
              <a:spcBef>
                <a:spcPct val="0"/>
              </a:spcBef>
              <a:spcAft>
                <a:spcPts val="0"/>
              </a:spcAft>
              <a:buClrTx/>
              <a:buSzTx/>
              <a:buFontTx/>
              <a:buNone/>
              <a:tabLst/>
            </a:pPr>
            <a:r>
              <a:rPr lang="ru-RU" b="1" dirty="0" smtClean="0">
                <a:solidFill>
                  <a:srgbClr val="005AA9"/>
                </a:solidFill>
                <a:latin typeface="+mj-lt"/>
                <a:ea typeface="+mj-ea"/>
                <a:cs typeface="+mj-cs"/>
              </a:rPr>
              <a:t>об отсрочке (рассрочке) и на обязательство соблюдение условий отсрочки.</a:t>
            </a:r>
          </a:p>
          <a:p>
            <a:pPr marL="0" marR="0" indent="0" algn="just" defTabSz="1043056" rtl="0" eaLnBrk="1" fontAlgn="auto" latinLnBrk="0" hangingPunct="1">
              <a:lnSpc>
                <a:spcPct val="100000"/>
              </a:lnSpc>
              <a:spcBef>
                <a:spcPct val="0"/>
              </a:spcBef>
              <a:spcAft>
                <a:spcPts val="0"/>
              </a:spcAft>
              <a:buClrTx/>
              <a:buSzTx/>
              <a:buFontTx/>
              <a:buNone/>
              <a:tabLst/>
            </a:pPr>
            <a:endParaRPr lang="ru-RU" b="1" dirty="0" smtClean="0">
              <a:solidFill>
                <a:srgbClr val="005AA9"/>
              </a:solidFill>
              <a:latin typeface="+mj-lt"/>
              <a:ea typeface="+mj-ea"/>
              <a:cs typeface="+mj-cs"/>
            </a:endParaRPr>
          </a:p>
          <a:p>
            <a:pPr marL="0" marR="0" indent="0" algn="just" defTabSz="1043056" rtl="0" eaLnBrk="1" fontAlgn="auto" latinLnBrk="0" hangingPunct="1">
              <a:lnSpc>
                <a:spcPct val="100000"/>
              </a:lnSpc>
              <a:spcBef>
                <a:spcPct val="0"/>
              </a:spcBef>
              <a:spcAft>
                <a:spcPts val="0"/>
              </a:spcAft>
              <a:buClrTx/>
              <a:buSzTx/>
              <a:buFontTx/>
              <a:buNone/>
              <a:tabLst/>
            </a:pPr>
            <a:r>
              <a:rPr lang="ru-RU" b="1" noProof="0" dirty="0" smtClean="0">
                <a:solidFill>
                  <a:srgbClr val="005AA9"/>
                </a:solidFill>
                <a:latin typeface="+mj-lt"/>
                <a:ea typeface="+mj-ea"/>
                <a:cs typeface="+mj-cs"/>
              </a:rPr>
              <a:t> С правилами предоставления отсрочки (рассрочки), а так же с полным перечнем мер </a:t>
            </a:r>
          </a:p>
          <a:p>
            <a:pPr marL="0" marR="0" indent="0" algn="just" defTabSz="1043056" rtl="0" eaLnBrk="1" fontAlgn="auto" latinLnBrk="0" hangingPunct="1">
              <a:lnSpc>
                <a:spcPct val="100000"/>
              </a:lnSpc>
              <a:spcBef>
                <a:spcPct val="0"/>
              </a:spcBef>
              <a:spcAft>
                <a:spcPts val="0"/>
              </a:spcAft>
              <a:buClrTx/>
              <a:buSzTx/>
              <a:buFontTx/>
              <a:buNone/>
              <a:tabLst/>
            </a:pPr>
            <a:r>
              <a:rPr lang="ru-RU" b="1" noProof="0" dirty="0" smtClean="0">
                <a:solidFill>
                  <a:srgbClr val="005AA9"/>
                </a:solidFill>
                <a:latin typeface="+mj-lt"/>
                <a:ea typeface="+mj-ea"/>
                <a:cs typeface="+mj-cs"/>
              </a:rPr>
              <a:t>поддержки   можно ознакомиться на сайте ФНС России в разделе:</a:t>
            </a:r>
          </a:p>
          <a:p>
            <a:pPr marL="0" marR="0" indent="0" algn="ctr" defTabSz="1043056" rtl="0" eaLnBrk="1" fontAlgn="auto" latinLnBrk="0" hangingPunct="1">
              <a:lnSpc>
                <a:spcPct val="100000"/>
              </a:lnSpc>
              <a:spcBef>
                <a:spcPct val="0"/>
              </a:spcBef>
              <a:spcAft>
                <a:spcPts val="0"/>
              </a:spcAft>
              <a:buClrTx/>
              <a:buSzTx/>
              <a:buFontTx/>
              <a:buNone/>
              <a:tabLst/>
            </a:pPr>
            <a:r>
              <a:rPr lang="ru-RU" b="1" noProof="0" dirty="0" smtClean="0">
                <a:solidFill>
                  <a:srgbClr val="FF0000"/>
                </a:solidFill>
                <a:latin typeface="+mj-lt"/>
                <a:ea typeface="+mj-ea"/>
                <a:cs typeface="+mj-cs"/>
              </a:rPr>
              <a:t>«</a:t>
            </a:r>
            <a:r>
              <a:rPr lang="ru-RU" b="1" noProof="0" dirty="0" err="1" smtClean="0">
                <a:solidFill>
                  <a:srgbClr val="FF0000"/>
                </a:solidFill>
                <a:latin typeface="+mj-lt"/>
                <a:ea typeface="+mj-ea"/>
                <a:cs typeface="+mj-cs"/>
              </a:rPr>
              <a:t>Коноравирус</a:t>
            </a:r>
            <a:r>
              <a:rPr lang="ru-RU" b="1" dirty="0" smtClean="0">
                <a:solidFill>
                  <a:srgbClr val="FF0000"/>
                </a:solidFill>
                <a:latin typeface="+mj-lt"/>
                <a:ea typeface="+mj-ea"/>
                <a:cs typeface="+mj-cs"/>
              </a:rPr>
              <a:t>:меры поддержки.</a:t>
            </a:r>
            <a:endParaRPr lang="ru-RU" b="1" noProof="0" dirty="0" smtClean="0">
              <a:solidFill>
                <a:srgbClr val="FF0000"/>
              </a:solidFill>
              <a:latin typeface="+mj-lt"/>
              <a:ea typeface="+mj-ea"/>
              <a:cs typeface="+mj-cs"/>
            </a:endParaRPr>
          </a:p>
          <a:p>
            <a:pPr marL="0" marR="0" indent="0" algn="ctr" defTabSz="1043056" rtl="0" eaLnBrk="1" fontAlgn="auto" latinLnBrk="0" hangingPunct="1">
              <a:lnSpc>
                <a:spcPct val="100000"/>
              </a:lnSpc>
              <a:spcBef>
                <a:spcPct val="0"/>
              </a:spcBef>
              <a:spcAft>
                <a:spcPts val="0"/>
              </a:spcAft>
              <a:buClrTx/>
              <a:buSzTx/>
              <a:buFontTx/>
              <a:buNone/>
              <a:tabLst/>
            </a:pPr>
            <a:r>
              <a:rPr lang="ru-RU" b="1" noProof="0" dirty="0" smtClean="0">
                <a:solidFill>
                  <a:srgbClr val="005AA9"/>
                </a:solidFill>
                <a:latin typeface="+mj-lt"/>
                <a:ea typeface="+mj-ea"/>
                <a:cs typeface="+mj-cs"/>
              </a:rPr>
              <a:t> </a:t>
            </a:r>
            <a:endParaRPr kumimoji="0" lang="ru-RU" b="1" i="0" u="none" strike="noStrike" kern="1200" cap="none" spc="0" normalizeH="0" baseline="0" noProof="0" dirty="0" smtClean="0">
              <a:ln>
                <a:noFill/>
              </a:ln>
              <a:solidFill>
                <a:srgbClr val="005AA9"/>
              </a:solidFill>
              <a:effectLst/>
              <a:uLnTx/>
              <a:uFillTx/>
              <a:latin typeface="+mj-lt"/>
              <a:ea typeface="+mj-ea"/>
              <a:cs typeface="+mj-cs"/>
            </a:endParaRPr>
          </a:p>
        </p:txBody>
      </p:sp>
    </p:spTree>
    <p:extLst>
      <p:ext uri="{BB962C8B-B14F-4D97-AF65-F5344CB8AC3E}">
        <p14:creationId xmlns:p14="http://schemas.microsoft.com/office/powerpoint/2010/main" val="1185408259"/>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4" name="Прямоугольник 3"/>
          <p:cNvSpPr/>
          <p:nvPr/>
        </p:nvSpPr>
        <p:spPr>
          <a:xfrm>
            <a:off x="323528" y="678056"/>
            <a:ext cx="8496944" cy="4031873"/>
          </a:xfrm>
          <a:prstGeom prst="rect">
            <a:avLst/>
          </a:prstGeom>
        </p:spPr>
        <p:txBody>
          <a:bodyPr wrap="square">
            <a:spAutoFit/>
          </a:bodyPr>
          <a:lstStyle/>
          <a:p>
            <a:r>
              <a:rPr lang="ru-RU" dirty="0">
                <a:solidFill>
                  <a:srgbClr val="002060"/>
                </a:solidFill>
              </a:rPr>
              <a:t>Отсрочка или рассрочка по уплате налога — это изменение срока уплаты налога по заявлению налогоплательщика. Если есть основания для отсрочки или рассрочки, нужно подать заявление вместе с подтверждающими документами в налоговый орган по месту нахождения или уче</a:t>
            </a:r>
            <a:r>
              <a:rPr lang="ru-RU" dirty="0"/>
              <a:t>та</a:t>
            </a:r>
            <a:r>
              <a:rPr lang="ru-RU" dirty="0" smtClean="0"/>
              <a:t>.</a:t>
            </a:r>
          </a:p>
          <a:p>
            <a:endParaRPr lang="ru-RU" dirty="0"/>
          </a:p>
          <a:p>
            <a:r>
              <a:rPr lang="ru-RU" b="1" dirty="0" smtClean="0">
                <a:solidFill>
                  <a:srgbClr val="002060"/>
                </a:solidFill>
              </a:rPr>
              <a:t>По </a:t>
            </a:r>
            <a:r>
              <a:rPr lang="ru-RU" b="1" dirty="0">
                <a:solidFill>
                  <a:srgbClr val="002060"/>
                </a:solidFill>
              </a:rPr>
              <a:t>каким </a:t>
            </a:r>
            <a:r>
              <a:rPr lang="ru-RU" b="1" dirty="0" smtClean="0">
                <a:solidFill>
                  <a:srgbClr val="002060"/>
                </a:solidFill>
              </a:rPr>
              <a:t>платежам:</a:t>
            </a:r>
            <a:endParaRPr lang="ru-RU" b="1" dirty="0">
              <a:solidFill>
                <a:srgbClr val="002060"/>
              </a:solidFill>
            </a:endParaRPr>
          </a:p>
          <a:p>
            <a:pPr marL="285750" indent="-285750">
              <a:buFontTx/>
              <a:buChar char="-"/>
            </a:pPr>
            <a:r>
              <a:rPr lang="ru-RU" dirty="0" smtClean="0">
                <a:solidFill>
                  <a:srgbClr val="002060"/>
                </a:solidFill>
              </a:rPr>
              <a:t>Отсрочку </a:t>
            </a:r>
            <a:r>
              <a:rPr lang="ru-RU" dirty="0">
                <a:solidFill>
                  <a:srgbClr val="002060"/>
                </a:solidFill>
              </a:rPr>
              <a:t>или рассрочку можно получить по платежам со сроками уплаты в 2020 году, кроме НДПИ и акцизов</a:t>
            </a:r>
            <a:r>
              <a:rPr lang="ru-RU" dirty="0" smtClean="0">
                <a:solidFill>
                  <a:srgbClr val="002060"/>
                </a:solidFill>
              </a:rPr>
              <a:t>.</a:t>
            </a:r>
          </a:p>
          <a:p>
            <a:pPr marL="285750" indent="-285750">
              <a:buFontTx/>
              <a:buChar char="-"/>
            </a:pPr>
            <a:endParaRPr lang="ru-RU" dirty="0"/>
          </a:p>
          <a:p>
            <a:r>
              <a:rPr lang="ru-RU" b="1" dirty="0" smtClean="0">
                <a:solidFill>
                  <a:srgbClr val="002060"/>
                </a:solidFill>
              </a:rPr>
              <a:t>Для </a:t>
            </a:r>
            <a:r>
              <a:rPr lang="ru-RU" b="1" dirty="0">
                <a:solidFill>
                  <a:srgbClr val="002060"/>
                </a:solidFill>
              </a:rPr>
              <a:t>каких </a:t>
            </a:r>
            <a:r>
              <a:rPr lang="ru-RU" b="1" dirty="0" smtClean="0">
                <a:solidFill>
                  <a:srgbClr val="002060"/>
                </a:solidFill>
              </a:rPr>
              <a:t>отраслей:</a:t>
            </a:r>
            <a:endParaRPr lang="ru-RU" b="1" dirty="0">
              <a:solidFill>
                <a:srgbClr val="002060"/>
              </a:solidFill>
            </a:endParaRPr>
          </a:p>
          <a:p>
            <a:r>
              <a:rPr lang="ru-RU" dirty="0" smtClean="0"/>
              <a:t>-</a:t>
            </a:r>
            <a:r>
              <a:rPr lang="ru-RU" dirty="0" smtClean="0">
                <a:solidFill>
                  <a:srgbClr val="002060"/>
                </a:solidFill>
              </a:rPr>
              <a:t>Чтобы </a:t>
            </a:r>
            <a:r>
              <a:rPr lang="ru-RU" dirty="0">
                <a:solidFill>
                  <a:srgbClr val="002060"/>
                </a:solidFill>
              </a:rPr>
              <a:t>получить отсрочку или рассрочку, нужно вести деятельность в наиболее пострадавших отраслях. При этом должно выполняться хотя бы одно из двух условий:</a:t>
            </a:r>
          </a:p>
          <a:p>
            <a:endParaRPr lang="ru-RU" dirty="0">
              <a:solidFill>
                <a:srgbClr val="002060"/>
              </a:solidFill>
            </a:endParaRPr>
          </a:p>
          <a:p>
            <a:pPr marL="285750" indent="-285750">
              <a:buFont typeface="Arial" panose="020B0604020202020204" pitchFamily="34" charset="0"/>
              <a:buChar char="•"/>
            </a:pPr>
            <a:r>
              <a:rPr lang="ru-RU" dirty="0">
                <a:solidFill>
                  <a:srgbClr val="002060"/>
                </a:solidFill>
              </a:rPr>
              <a:t>Снижение доходов, доходов от реализации или доходов от операций по нулевой ставке НДС более чем на 10%.</a:t>
            </a:r>
          </a:p>
          <a:p>
            <a:pPr marL="285750" indent="-285750">
              <a:buFont typeface="Arial" panose="020B0604020202020204" pitchFamily="34" charset="0"/>
              <a:buChar char="•"/>
            </a:pPr>
            <a:r>
              <a:rPr lang="ru-RU" dirty="0">
                <a:solidFill>
                  <a:srgbClr val="002060"/>
                </a:solidFill>
              </a:rPr>
              <a:t>Есть убыток за отчетные периоды 2020 года, хотя за 2019 год убытка не было.</a:t>
            </a:r>
          </a:p>
        </p:txBody>
      </p:sp>
    </p:spTree>
    <p:extLst>
      <p:ext uri="{BB962C8B-B14F-4D97-AF65-F5344CB8AC3E}">
        <p14:creationId xmlns:p14="http://schemas.microsoft.com/office/powerpoint/2010/main" val="3373975267"/>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95536" y="339502"/>
            <a:ext cx="8136904" cy="338554"/>
          </a:xfrm>
          <a:prstGeom prst="rect">
            <a:avLst/>
          </a:prstGeom>
        </p:spPr>
        <p:txBody>
          <a:bodyPr wrap="square">
            <a:spAutoFit/>
          </a:bodyPr>
          <a:lstStyle/>
          <a:p>
            <a:pPr algn="ctr"/>
            <a:r>
              <a:rPr lang="ru-RU" b="1" dirty="0">
                <a:solidFill>
                  <a:srgbClr val="002060"/>
                </a:solidFill>
              </a:rPr>
              <a:t>Какое обеспечение необходимо для отсрочки или рассрочки</a:t>
            </a:r>
          </a:p>
        </p:txBody>
      </p:sp>
      <p:sp>
        <p:nvSpPr>
          <p:cNvPr id="4" name="Прямоугольник 3"/>
          <p:cNvSpPr/>
          <p:nvPr/>
        </p:nvSpPr>
        <p:spPr>
          <a:xfrm>
            <a:off x="539552" y="915565"/>
            <a:ext cx="7776864" cy="3293209"/>
          </a:xfrm>
          <a:prstGeom prst="rect">
            <a:avLst/>
          </a:prstGeom>
        </p:spPr>
        <p:txBody>
          <a:bodyPr wrap="square">
            <a:spAutoFit/>
          </a:bodyPr>
          <a:lstStyle/>
          <a:p>
            <a:r>
              <a:rPr lang="ru-RU" b="1" u="sng" dirty="0">
                <a:solidFill>
                  <a:srgbClr val="002060"/>
                </a:solidFill>
              </a:rPr>
              <a:t>Менее чем на 6 месяцев</a:t>
            </a:r>
          </a:p>
          <a:p>
            <a:endParaRPr lang="ru-RU" dirty="0"/>
          </a:p>
          <a:p>
            <a:r>
              <a:rPr lang="ru-RU" dirty="0">
                <a:solidFill>
                  <a:srgbClr val="0070C0"/>
                </a:solidFill>
              </a:rPr>
              <a:t>Обеспечение не требуется</a:t>
            </a:r>
          </a:p>
          <a:p>
            <a:endParaRPr lang="ru-RU" dirty="0"/>
          </a:p>
          <a:p>
            <a:r>
              <a:rPr lang="ru-RU" b="1" u="sng" dirty="0">
                <a:solidFill>
                  <a:srgbClr val="002060"/>
                </a:solidFill>
              </a:rPr>
              <a:t>Более чем на 6 месяцев</a:t>
            </a:r>
          </a:p>
          <a:p>
            <a:endParaRPr lang="ru-RU" dirty="0"/>
          </a:p>
          <a:p>
            <a:r>
              <a:rPr lang="ru-RU" dirty="0">
                <a:solidFill>
                  <a:srgbClr val="002060"/>
                </a:solidFill>
              </a:rPr>
              <a:t>Любой из вариантов:</a:t>
            </a:r>
          </a:p>
          <a:p>
            <a:endParaRPr lang="ru-RU" dirty="0">
              <a:solidFill>
                <a:srgbClr val="002060"/>
              </a:solidFill>
            </a:endParaRPr>
          </a:p>
          <a:p>
            <a:pPr marL="285750" indent="-285750">
              <a:buFont typeface="Arial" panose="020B0604020202020204" pitchFamily="34" charset="0"/>
              <a:buChar char="•"/>
            </a:pPr>
            <a:r>
              <a:rPr lang="ru-RU" dirty="0">
                <a:solidFill>
                  <a:srgbClr val="002060"/>
                </a:solidFill>
              </a:rPr>
              <a:t>залог — недвижимость, кадастровая стоимость которой больше суммы налоговой задолженности;</a:t>
            </a:r>
          </a:p>
          <a:p>
            <a:pPr marL="285750" indent="-285750">
              <a:buFont typeface="Arial" panose="020B0604020202020204" pitchFamily="34" charset="0"/>
              <a:buChar char="•"/>
            </a:pPr>
            <a:r>
              <a:rPr lang="ru-RU" dirty="0">
                <a:solidFill>
                  <a:srgbClr val="002060"/>
                </a:solidFill>
              </a:rPr>
              <a:t>поручительство;</a:t>
            </a:r>
          </a:p>
          <a:p>
            <a:pPr marL="285750" indent="-285750">
              <a:buFont typeface="Arial" panose="020B0604020202020204" pitchFamily="34" charset="0"/>
              <a:buChar char="•"/>
            </a:pPr>
            <a:r>
              <a:rPr lang="ru-RU" dirty="0">
                <a:solidFill>
                  <a:srgbClr val="002060"/>
                </a:solidFill>
              </a:rPr>
              <a:t>банковская гарантия по требованиям статей 74, 74.1 и пункта 2.1 статьи 176.1 НК РФ.</a:t>
            </a:r>
          </a:p>
        </p:txBody>
      </p:sp>
    </p:spTree>
    <p:extLst>
      <p:ext uri="{BB962C8B-B14F-4D97-AF65-F5344CB8AC3E}">
        <p14:creationId xmlns:p14="http://schemas.microsoft.com/office/powerpoint/2010/main" val="3898705655"/>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00386" y="314241"/>
            <a:ext cx="8208912" cy="338554"/>
          </a:xfrm>
          <a:prstGeom prst="rect">
            <a:avLst/>
          </a:prstGeom>
        </p:spPr>
        <p:txBody>
          <a:bodyPr wrap="square">
            <a:spAutoFit/>
          </a:bodyPr>
          <a:lstStyle/>
          <a:p>
            <a:pPr algn="ctr"/>
            <a:r>
              <a:rPr lang="ru-RU" b="1" dirty="0">
                <a:solidFill>
                  <a:srgbClr val="002060"/>
                </a:solidFill>
              </a:rPr>
              <a:t>Сроки, на которые предоставляется отсрочка</a:t>
            </a:r>
          </a:p>
        </p:txBody>
      </p:sp>
      <p:sp>
        <p:nvSpPr>
          <p:cNvPr id="4" name="Прямоугольник 3"/>
          <p:cNvSpPr/>
          <p:nvPr/>
        </p:nvSpPr>
        <p:spPr>
          <a:xfrm>
            <a:off x="408398" y="630805"/>
            <a:ext cx="7992888" cy="4031873"/>
          </a:xfrm>
          <a:prstGeom prst="rect">
            <a:avLst/>
          </a:prstGeom>
        </p:spPr>
        <p:txBody>
          <a:bodyPr wrap="square">
            <a:spAutoFit/>
          </a:bodyPr>
          <a:lstStyle/>
          <a:p>
            <a:r>
              <a:rPr lang="ru-RU" b="1" dirty="0">
                <a:solidFill>
                  <a:srgbClr val="002060"/>
                </a:solidFill>
              </a:rPr>
              <a:t>Выручка снизилась более чем на 50%, или есть убыток при одновременном снижении выручки более чем на 30%</a:t>
            </a:r>
          </a:p>
          <a:p>
            <a:endParaRPr lang="ru-RU" sz="800" dirty="0"/>
          </a:p>
          <a:p>
            <a:pPr marL="285750" indent="-285750">
              <a:buFont typeface="Arial" panose="020B0604020202020204" pitchFamily="34" charset="0"/>
              <a:buChar char="•"/>
            </a:pPr>
            <a:r>
              <a:rPr lang="ru-RU" b="1" u="sng" dirty="0"/>
              <a:t>1 год</a:t>
            </a:r>
          </a:p>
          <a:p>
            <a:endParaRPr lang="ru-RU" sz="800" dirty="0"/>
          </a:p>
          <a:p>
            <a:r>
              <a:rPr lang="ru-RU" b="1" dirty="0">
                <a:solidFill>
                  <a:srgbClr val="002060"/>
                </a:solidFill>
              </a:rPr>
              <a:t>Выручка снизилась более чем на 30%, или есть убыток при одновременном снижении выручки более чем на 20%</a:t>
            </a:r>
          </a:p>
          <a:p>
            <a:pPr marL="285750" indent="-285750">
              <a:buFont typeface="Arial" panose="020B0604020202020204" pitchFamily="34" charset="0"/>
              <a:buChar char="•"/>
            </a:pPr>
            <a:endParaRPr lang="ru-RU" dirty="0">
              <a:solidFill>
                <a:srgbClr val="002060"/>
              </a:solidFill>
            </a:endParaRPr>
          </a:p>
          <a:p>
            <a:pPr marL="285750" indent="-285750">
              <a:buFont typeface="Arial" panose="020B0604020202020204" pitchFamily="34" charset="0"/>
              <a:buChar char="•"/>
            </a:pPr>
            <a:r>
              <a:rPr lang="ru-RU" b="1" u="sng" dirty="0">
                <a:solidFill>
                  <a:srgbClr val="002060"/>
                </a:solidFill>
              </a:rPr>
              <a:t>9 месяцев</a:t>
            </a:r>
          </a:p>
          <a:p>
            <a:endParaRPr lang="ru-RU" dirty="0"/>
          </a:p>
          <a:p>
            <a:r>
              <a:rPr lang="ru-RU" b="1" dirty="0">
                <a:solidFill>
                  <a:srgbClr val="002060"/>
                </a:solidFill>
              </a:rPr>
              <a:t>Выручка снизилась более чем на 20%, или есть убыток при одновременном снижении выручки более чем на 10%</a:t>
            </a:r>
          </a:p>
          <a:p>
            <a:endParaRPr lang="ru-RU" sz="800" dirty="0"/>
          </a:p>
          <a:p>
            <a:pPr marL="285750" indent="-285750">
              <a:buFont typeface="Arial" panose="020B0604020202020204" pitchFamily="34" charset="0"/>
              <a:buChar char="•"/>
            </a:pPr>
            <a:r>
              <a:rPr lang="ru-RU" b="1" u="sng" dirty="0">
                <a:solidFill>
                  <a:srgbClr val="002060"/>
                </a:solidFill>
              </a:rPr>
              <a:t>6 месяцев</a:t>
            </a:r>
          </a:p>
          <a:p>
            <a:endParaRPr lang="ru-RU" sz="800" dirty="0"/>
          </a:p>
          <a:p>
            <a:r>
              <a:rPr lang="ru-RU" b="1" dirty="0">
                <a:solidFill>
                  <a:srgbClr val="002060"/>
                </a:solidFill>
              </a:rPr>
              <a:t>Другие случаи</a:t>
            </a:r>
          </a:p>
          <a:p>
            <a:endParaRPr lang="ru-RU" dirty="0"/>
          </a:p>
          <a:p>
            <a:pPr marL="285750" indent="-285750">
              <a:buFont typeface="Arial" panose="020B0604020202020204" pitchFamily="34" charset="0"/>
              <a:buChar char="•"/>
            </a:pPr>
            <a:r>
              <a:rPr lang="ru-RU" b="1" u="sng" dirty="0">
                <a:solidFill>
                  <a:srgbClr val="002060"/>
                </a:solidFill>
              </a:rPr>
              <a:t>3 месяца</a:t>
            </a:r>
          </a:p>
        </p:txBody>
      </p:sp>
    </p:spTree>
    <p:extLst>
      <p:ext uri="{BB962C8B-B14F-4D97-AF65-F5344CB8AC3E}">
        <p14:creationId xmlns:p14="http://schemas.microsoft.com/office/powerpoint/2010/main" val="3833704665"/>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39947" y="267494"/>
            <a:ext cx="8352928" cy="1015663"/>
          </a:xfrm>
          <a:prstGeom prst="rect">
            <a:avLst/>
          </a:prstGeom>
        </p:spPr>
        <p:txBody>
          <a:bodyPr wrap="square">
            <a:spAutoFit/>
          </a:bodyPr>
          <a:lstStyle/>
          <a:p>
            <a:pPr algn="ctr"/>
            <a:r>
              <a:rPr lang="ru-RU" b="1" dirty="0">
                <a:solidFill>
                  <a:srgbClr val="002060"/>
                </a:solidFill>
              </a:rPr>
              <a:t>Сроки, на которые предоставляется </a:t>
            </a:r>
            <a:r>
              <a:rPr lang="ru-RU" b="1" dirty="0" smtClean="0">
                <a:solidFill>
                  <a:srgbClr val="002060"/>
                </a:solidFill>
              </a:rPr>
              <a:t>рассрочка</a:t>
            </a:r>
          </a:p>
          <a:p>
            <a:pPr algn="ctr"/>
            <a:endParaRPr lang="ru-RU" b="1" dirty="0">
              <a:solidFill>
                <a:srgbClr val="002060"/>
              </a:solidFill>
            </a:endParaRPr>
          </a:p>
          <a:p>
            <a:pPr marL="285750" indent="-285750">
              <a:buFont typeface="Arial" panose="020B0604020202020204" pitchFamily="34" charset="0"/>
              <a:buChar char="•"/>
            </a:pPr>
            <a:r>
              <a:rPr lang="ru-RU" sz="1400" b="1" dirty="0">
                <a:solidFill>
                  <a:srgbClr val="002060"/>
                </a:solidFill>
              </a:rPr>
              <a:t>При снижении выручки организации более чем на 50%, или есть убыток при одновременном снижении выручки более чем на 30% — до 3 лет.</a:t>
            </a:r>
          </a:p>
        </p:txBody>
      </p:sp>
      <p:sp>
        <p:nvSpPr>
          <p:cNvPr id="4" name="Прямоугольник 3"/>
          <p:cNvSpPr/>
          <p:nvPr/>
        </p:nvSpPr>
        <p:spPr>
          <a:xfrm>
            <a:off x="367560" y="1419622"/>
            <a:ext cx="8568952" cy="3108543"/>
          </a:xfrm>
          <a:prstGeom prst="rect">
            <a:avLst/>
          </a:prstGeom>
        </p:spPr>
        <p:txBody>
          <a:bodyPr wrap="square">
            <a:spAutoFit/>
          </a:bodyPr>
          <a:lstStyle/>
          <a:p>
            <a:r>
              <a:rPr lang="ru-RU" sz="1400" dirty="0"/>
              <a:t>Особые условия</a:t>
            </a:r>
          </a:p>
          <a:p>
            <a:r>
              <a:rPr lang="ru-RU" sz="1400" dirty="0" smtClean="0"/>
              <a:t>У </a:t>
            </a:r>
            <a:r>
              <a:rPr lang="ru-RU" sz="1400" dirty="0"/>
              <a:t>некоторых налогоплательщиков — особые условия отсрочки и рассрочки. Это касается крупнейших налогоплательщиков, стратегических, системообразующих, градообразующих организаций, а также реализующих социально-значимые товары или услуги.</a:t>
            </a:r>
          </a:p>
          <a:p>
            <a:endParaRPr lang="ru-RU" sz="1400" dirty="0"/>
          </a:p>
          <a:p>
            <a:r>
              <a:rPr lang="ru-RU" sz="1400" b="1" u="sng" dirty="0"/>
              <a:t> </a:t>
            </a:r>
            <a:r>
              <a:rPr lang="ru-RU" sz="1400" b="1" u="sng" dirty="0">
                <a:solidFill>
                  <a:srgbClr val="002060"/>
                </a:solidFill>
              </a:rPr>
              <a:t>Отсрочка по особым </a:t>
            </a:r>
            <a:r>
              <a:rPr lang="ru-RU" sz="1400" b="1" u="sng" dirty="0" smtClean="0">
                <a:solidFill>
                  <a:srgbClr val="002060"/>
                </a:solidFill>
              </a:rPr>
              <a:t>условиям:</a:t>
            </a:r>
          </a:p>
          <a:p>
            <a:endParaRPr lang="ru-RU" sz="1400" b="1" u="sng" dirty="0">
              <a:solidFill>
                <a:srgbClr val="002060"/>
              </a:solidFill>
            </a:endParaRPr>
          </a:p>
          <a:p>
            <a:pPr marL="285750" indent="-285750">
              <a:buFont typeface="Arial" panose="020B0604020202020204" pitchFamily="34" charset="0"/>
              <a:buChar char="•"/>
            </a:pPr>
            <a:r>
              <a:rPr lang="ru-RU" sz="1400" dirty="0" smtClean="0">
                <a:solidFill>
                  <a:srgbClr val="002060"/>
                </a:solidFill>
              </a:rPr>
              <a:t>Выручка </a:t>
            </a:r>
            <a:r>
              <a:rPr lang="ru-RU" sz="1400" dirty="0">
                <a:solidFill>
                  <a:srgbClr val="002060"/>
                </a:solidFill>
              </a:rPr>
              <a:t>снизилась более чем на 30</a:t>
            </a:r>
            <a:r>
              <a:rPr lang="ru-RU" sz="1400" dirty="0" smtClean="0">
                <a:solidFill>
                  <a:srgbClr val="002060"/>
                </a:solidFill>
              </a:rPr>
              <a:t>% - 1 </a:t>
            </a:r>
            <a:r>
              <a:rPr lang="ru-RU" sz="1400" dirty="0">
                <a:solidFill>
                  <a:srgbClr val="002060"/>
                </a:solidFill>
              </a:rPr>
              <a:t>год</a:t>
            </a:r>
          </a:p>
          <a:p>
            <a:endParaRPr lang="ru-RU" sz="1400" dirty="0">
              <a:solidFill>
                <a:srgbClr val="002060"/>
              </a:solidFill>
            </a:endParaRPr>
          </a:p>
          <a:p>
            <a:pPr marL="285750" indent="-285750">
              <a:buFont typeface="Arial" panose="020B0604020202020204" pitchFamily="34" charset="0"/>
              <a:buChar char="•"/>
            </a:pPr>
            <a:r>
              <a:rPr lang="ru-RU" sz="1400" dirty="0">
                <a:solidFill>
                  <a:srgbClr val="002060"/>
                </a:solidFill>
              </a:rPr>
              <a:t>Выручка снизилась более чем на 20</a:t>
            </a:r>
            <a:r>
              <a:rPr lang="ru-RU" sz="1400" dirty="0" smtClean="0">
                <a:solidFill>
                  <a:srgbClr val="002060"/>
                </a:solidFill>
              </a:rPr>
              <a:t>% - 9 </a:t>
            </a:r>
            <a:r>
              <a:rPr lang="ru-RU" sz="1400" dirty="0">
                <a:solidFill>
                  <a:srgbClr val="002060"/>
                </a:solidFill>
              </a:rPr>
              <a:t>месяцев</a:t>
            </a:r>
          </a:p>
          <a:p>
            <a:endParaRPr lang="ru-RU" sz="1400" dirty="0">
              <a:solidFill>
                <a:srgbClr val="002060"/>
              </a:solidFill>
            </a:endParaRPr>
          </a:p>
          <a:p>
            <a:pPr marL="285750" indent="-285750">
              <a:buFont typeface="Arial" panose="020B0604020202020204" pitchFamily="34" charset="0"/>
              <a:buChar char="•"/>
            </a:pPr>
            <a:r>
              <a:rPr lang="ru-RU" sz="1400" dirty="0">
                <a:solidFill>
                  <a:srgbClr val="002060"/>
                </a:solidFill>
              </a:rPr>
              <a:t>Выручка снизилась более чем на 10</a:t>
            </a:r>
            <a:r>
              <a:rPr lang="ru-RU" sz="1400" dirty="0" smtClean="0">
                <a:solidFill>
                  <a:srgbClr val="002060"/>
                </a:solidFill>
              </a:rPr>
              <a:t>% - 6 </a:t>
            </a:r>
            <a:r>
              <a:rPr lang="ru-RU" sz="1400" dirty="0">
                <a:solidFill>
                  <a:srgbClr val="002060"/>
                </a:solidFill>
              </a:rPr>
              <a:t>месяцев</a:t>
            </a:r>
          </a:p>
          <a:p>
            <a:endParaRPr lang="ru-RU" sz="1400" dirty="0">
              <a:solidFill>
                <a:srgbClr val="002060"/>
              </a:solidFill>
            </a:endParaRPr>
          </a:p>
          <a:p>
            <a:pPr marL="285750" indent="-285750">
              <a:buFont typeface="Arial" panose="020B0604020202020204" pitchFamily="34" charset="0"/>
              <a:buChar char="•"/>
            </a:pPr>
            <a:r>
              <a:rPr lang="ru-RU" sz="1400" dirty="0">
                <a:solidFill>
                  <a:srgbClr val="002060"/>
                </a:solidFill>
              </a:rPr>
              <a:t>Другие </a:t>
            </a:r>
            <a:r>
              <a:rPr lang="ru-RU" sz="1400" dirty="0" smtClean="0">
                <a:solidFill>
                  <a:srgbClr val="002060"/>
                </a:solidFill>
              </a:rPr>
              <a:t>случаи - 3 </a:t>
            </a:r>
            <a:r>
              <a:rPr lang="ru-RU" sz="1400" dirty="0">
                <a:solidFill>
                  <a:srgbClr val="002060"/>
                </a:solidFill>
              </a:rPr>
              <a:t>месяца</a:t>
            </a:r>
          </a:p>
        </p:txBody>
      </p:sp>
    </p:spTree>
    <p:extLst>
      <p:ext uri="{BB962C8B-B14F-4D97-AF65-F5344CB8AC3E}">
        <p14:creationId xmlns:p14="http://schemas.microsoft.com/office/powerpoint/2010/main" val="47739590"/>
      </p:ext>
    </p:extLst>
  </p:cSld>
  <p:clrMapOvr>
    <a:masterClrMapping/>
  </p:clrMapOvr>
  <p:transition spd="slow"/>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467544" y="555526"/>
            <a:ext cx="8280920" cy="2062103"/>
          </a:xfrm>
          <a:prstGeom prst="rect">
            <a:avLst/>
          </a:prstGeom>
        </p:spPr>
        <p:txBody>
          <a:bodyPr wrap="square">
            <a:spAutoFit/>
          </a:bodyPr>
          <a:lstStyle/>
          <a:p>
            <a:pPr algn="ctr"/>
            <a:r>
              <a:rPr lang="ru-RU" b="1" u="sng" dirty="0">
                <a:solidFill>
                  <a:srgbClr val="002060"/>
                </a:solidFill>
              </a:rPr>
              <a:t>Рассрочка по особым условиям</a:t>
            </a:r>
          </a:p>
          <a:p>
            <a:endParaRPr lang="ru-RU" dirty="0">
              <a:solidFill>
                <a:srgbClr val="002060"/>
              </a:solidFill>
            </a:endParaRPr>
          </a:p>
          <a:p>
            <a:endParaRPr lang="ru-RU" dirty="0">
              <a:solidFill>
                <a:srgbClr val="002060"/>
              </a:solidFill>
            </a:endParaRPr>
          </a:p>
          <a:p>
            <a:pPr marL="285750" indent="-285750">
              <a:buFont typeface="Arial" panose="020B0604020202020204" pitchFamily="34" charset="0"/>
              <a:buChar char="•"/>
            </a:pPr>
            <a:r>
              <a:rPr lang="ru-RU" dirty="0">
                <a:solidFill>
                  <a:srgbClr val="002060"/>
                </a:solidFill>
              </a:rPr>
              <a:t>Выручка снизилась более чем на </a:t>
            </a:r>
            <a:r>
              <a:rPr lang="ru-RU" dirty="0" smtClean="0">
                <a:solidFill>
                  <a:srgbClr val="002060"/>
                </a:solidFill>
              </a:rPr>
              <a:t>50% - до </a:t>
            </a:r>
            <a:r>
              <a:rPr lang="ru-RU" dirty="0">
                <a:solidFill>
                  <a:srgbClr val="002060"/>
                </a:solidFill>
              </a:rPr>
              <a:t>5 лет</a:t>
            </a:r>
          </a:p>
          <a:p>
            <a:endParaRPr lang="ru-RU" dirty="0">
              <a:solidFill>
                <a:srgbClr val="002060"/>
              </a:solidFill>
            </a:endParaRPr>
          </a:p>
          <a:p>
            <a:pPr marL="285750" indent="-285750">
              <a:buFont typeface="Arial" panose="020B0604020202020204" pitchFamily="34" charset="0"/>
              <a:buChar char="•"/>
            </a:pPr>
            <a:r>
              <a:rPr lang="ru-RU" dirty="0">
                <a:solidFill>
                  <a:srgbClr val="002060"/>
                </a:solidFill>
              </a:rPr>
              <a:t>Выручка снизилась более чем на 30</a:t>
            </a:r>
            <a:r>
              <a:rPr lang="ru-RU" dirty="0" smtClean="0">
                <a:solidFill>
                  <a:srgbClr val="002060"/>
                </a:solidFill>
              </a:rPr>
              <a:t>% - до </a:t>
            </a:r>
            <a:r>
              <a:rPr lang="ru-RU" dirty="0">
                <a:solidFill>
                  <a:srgbClr val="002060"/>
                </a:solidFill>
              </a:rPr>
              <a:t>3 лет</a:t>
            </a:r>
          </a:p>
          <a:p>
            <a:endParaRPr lang="ru-RU" dirty="0"/>
          </a:p>
          <a:p>
            <a:r>
              <a:rPr lang="ru-RU" dirty="0"/>
              <a:t> </a:t>
            </a:r>
          </a:p>
        </p:txBody>
      </p:sp>
    </p:spTree>
    <p:extLst>
      <p:ext uri="{BB962C8B-B14F-4D97-AF65-F5344CB8AC3E}">
        <p14:creationId xmlns:p14="http://schemas.microsoft.com/office/powerpoint/2010/main" val="221122476"/>
      </p:ext>
    </p:extLst>
  </p:cSld>
  <p:clrMapOvr>
    <a:masterClrMapping/>
  </p:clrMapOvr>
  <p:transition spd="slow"/>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9034399"/>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479045"/>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39355"/>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54546720"/>
      </p:ext>
    </p:extLst>
  </p:cSld>
  <p:clrMapOvr>
    <a:masterClrMapping/>
  </p:clrMapOvr>
  <p:transition spd="slow"/>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7540158"/>
      </p:ext>
    </p:extLst>
  </p:cSld>
  <p:clrMapOvr>
    <a:masterClrMapping/>
  </p:clrMapOvr>
  <p:transition spd="slow"/>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AutoShape 2" descr="https://data.nalog.ru/images/new/slider/covid19-support/3-1%20(4).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2970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49870401"/>
      </p:ext>
    </p:extLst>
  </p:cSld>
  <p:clrMapOvr>
    <a:masterClrMapping/>
  </p:clrMapOvr>
  <p:transition spd="slow"/>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886" y="278346"/>
            <a:ext cx="5904656" cy="432048"/>
          </a:xfrm>
          <a:prstGeom prst="rect">
            <a:avLst/>
          </a:prstGeom>
        </p:spPr>
        <p:txBody>
          <a:bodyPr vert="horz" wrap="none" lIns="104306" tIns="52153" rIns="104306" bIns="52153" rtlCol="0" anchor="ctr">
            <a:normAutofit/>
          </a:bodyPr>
          <a:lstStyle/>
          <a:p>
            <a:pPr marL="0" marR="0" indent="0" algn="ctr" defTabSz="1043056" rtl="0" eaLnBrk="1" fontAlgn="auto" latinLnBrk="0" hangingPunct="1">
              <a:lnSpc>
                <a:spcPct val="100000"/>
              </a:lnSpc>
              <a:spcBef>
                <a:spcPct val="0"/>
              </a:spcBef>
              <a:spcAft>
                <a:spcPts val="0"/>
              </a:spcAft>
              <a:buClrTx/>
              <a:buSzTx/>
              <a:buFontTx/>
              <a:buNone/>
              <a:tabLst/>
            </a:pPr>
            <a:r>
              <a:rPr kumimoji="0" lang="ru-RU" sz="2000" b="1" i="0" u="none" strike="noStrike" kern="1200" cap="none" spc="0" normalizeH="0" baseline="0" noProof="0" dirty="0" smtClean="0">
                <a:ln>
                  <a:noFill/>
                </a:ln>
                <a:solidFill>
                  <a:srgbClr val="005AA9"/>
                </a:solidFill>
                <a:effectLst/>
                <a:uLnTx/>
                <a:uFillTx/>
                <a:latin typeface="+mj-lt"/>
                <a:ea typeface="+mj-ea"/>
                <a:cs typeface="+mj-cs"/>
              </a:rPr>
              <a:t>Электронное</a:t>
            </a:r>
            <a:r>
              <a:rPr kumimoji="0" lang="ru-RU" sz="2000" b="1" i="0" u="none" strike="noStrike" kern="1200" cap="none" spc="0" normalizeH="0" noProof="0" dirty="0" smtClean="0">
                <a:ln>
                  <a:noFill/>
                </a:ln>
                <a:solidFill>
                  <a:srgbClr val="005AA9"/>
                </a:solidFill>
                <a:effectLst/>
                <a:uLnTx/>
                <a:uFillTx/>
                <a:latin typeface="+mj-lt"/>
                <a:ea typeface="+mj-ea"/>
                <a:cs typeface="+mj-cs"/>
              </a:rPr>
              <a:t> взаимодействие через сайт ФНС России</a:t>
            </a:r>
            <a:endParaRPr kumimoji="0" lang="ru-RU" sz="2000" b="1" i="0" u="none" strike="noStrike" kern="1200" cap="none" spc="0" normalizeH="0" baseline="0" noProof="0" dirty="0" smtClean="0">
              <a:ln>
                <a:noFill/>
              </a:ln>
              <a:solidFill>
                <a:srgbClr val="005AA9"/>
              </a:solidFill>
              <a:effectLst/>
              <a:uLnTx/>
              <a:uFillTx/>
              <a:latin typeface="+mj-lt"/>
              <a:ea typeface="+mj-ea"/>
              <a:cs typeface="+mj-cs"/>
            </a:endParaRPr>
          </a:p>
        </p:txBody>
      </p:sp>
      <p:sp>
        <p:nvSpPr>
          <p:cNvPr id="3" name="TextBox 2"/>
          <p:cNvSpPr txBox="1"/>
          <p:nvPr/>
        </p:nvSpPr>
        <p:spPr>
          <a:xfrm>
            <a:off x="683568" y="843558"/>
            <a:ext cx="1080120" cy="360040"/>
          </a:xfrm>
          <a:prstGeom prst="rect">
            <a:avLst/>
          </a:prstGeom>
        </p:spPr>
        <p:txBody>
          <a:bodyPr vert="horz" wrap="none" lIns="104306" tIns="52153" rIns="104306" bIns="52153" rtlCol="0" anchor="ctr">
            <a:normAutofit fontScale="40000" lnSpcReduction="20000"/>
          </a:bodyPr>
          <a:lstStyle/>
          <a:p>
            <a:pPr marL="0" marR="0" indent="0" algn="l" defTabSz="1043056" rtl="0" eaLnBrk="1" fontAlgn="auto" latinLnBrk="0" hangingPunct="1">
              <a:lnSpc>
                <a:spcPct val="100000"/>
              </a:lnSpc>
              <a:spcBef>
                <a:spcPct val="0"/>
              </a:spcBef>
              <a:spcAft>
                <a:spcPts val="0"/>
              </a:spcAft>
              <a:buClrTx/>
              <a:buSzTx/>
              <a:buFontTx/>
              <a:buNone/>
              <a:tabLst/>
            </a:pPr>
            <a:endParaRPr kumimoji="0" lang="ru-RU" sz="4800" b="1" i="0" u="none" strike="noStrike" kern="1200" cap="none" spc="0" normalizeH="0" baseline="0" noProof="0" dirty="0" smtClean="0">
              <a:ln>
                <a:noFill/>
              </a:ln>
              <a:solidFill>
                <a:srgbClr val="005AA9"/>
              </a:solidFill>
              <a:effectLst/>
              <a:uLnTx/>
              <a:uFillTx/>
              <a:latin typeface="+mj-lt"/>
              <a:ea typeface="+mj-ea"/>
              <a:cs typeface="+mj-cs"/>
            </a:endParaRPr>
          </a:p>
        </p:txBody>
      </p:sp>
      <p:sp>
        <p:nvSpPr>
          <p:cNvPr id="4" name="TextBox 3"/>
          <p:cNvSpPr txBox="1"/>
          <p:nvPr/>
        </p:nvSpPr>
        <p:spPr>
          <a:xfrm>
            <a:off x="323528" y="719288"/>
            <a:ext cx="8424936" cy="2572542"/>
          </a:xfrm>
          <a:prstGeom prst="rect">
            <a:avLst/>
          </a:prstGeom>
        </p:spPr>
        <p:txBody>
          <a:bodyPr vert="horz" wrap="none" lIns="104306" tIns="52153" rIns="104306" bIns="52153" rtlCol="0" anchor="ctr">
            <a:normAutofit fontScale="70000" lnSpcReduction="20000"/>
          </a:bodyPr>
          <a:lstStyle/>
          <a:p>
            <a:pPr marL="0" marR="0" indent="0" algn="l" defTabSz="1043056" rtl="0" eaLnBrk="1" fontAlgn="auto" latinLnBrk="0" hangingPunct="1">
              <a:lnSpc>
                <a:spcPct val="170000"/>
              </a:lnSpc>
              <a:spcBef>
                <a:spcPct val="0"/>
              </a:spcBef>
              <a:spcAft>
                <a:spcPts val="0"/>
              </a:spcAft>
              <a:buClrTx/>
              <a:buSzTx/>
              <a:buFontTx/>
              <a:buNone/>
              <a:tabLst/>
            </a:pPr>
            <a:r>
              <a:rPr kumimoji="0" lang="ru-RU" sz="1400" b="1" i="0" u="none" strike="noStrike" kern="1200" cap="none" spc="0" normalizeH="0" baseline="0" noProof="0" dirty="0" smtClean="0">
                <a:ln>
                  <a:noFill/>
                </a:ln>
                <a:solidFill>
                  <a:srgbClr val="002060"/>
                </a:solidFill>
                <a:effectLst/>
                <a:uLnTx/>
                <a:uFillTx/>
                <a:latin typeface="+mj-lt"/>
                <a:ea typeface="+mj-ea"/>
                <a:cs typeface="+mj-cs"/>
              </a:rPr>
              <a:t>Подать обращение, жалобу </a:t>
            </a:r>
            <a:r>
              <a:rPr kumimoji="0" lang="ru-RU" sz="1400" b="1" i="0" u="none" strike="noStrike" kern="1200" cap="none" spc="0" normalizeH="0" baseline="0" noProof="0" dirty="0" smtClean="0">
                <a:ln>
                  <a:noFill/>
                </a:ln>
                <a:solidFill>
                  <a:srgbClr val="0070C0"/>
                </a:solidFill>
                <a:effectLst/>
                <a:uLnTx/>
                <a:uFillTx/>
                <a:latin typeface="+mj-lt"/>
                <a:ea typeface="+mj-ea"/>
                <a:cs typeface="+mj-cs"/>
              </a:rPr>
              <a:t>( «Личный Кабинет налогоплательщика» ,«Обратиться</a:t>
            </a:r>
            <a:r>
              <a:rPr kumimoji="0" lang="ru-RU" sz="1400" b="1" i="0" u="none" strike="noStrike" kern="1200" cap="none" spc="0" normalizeH="0" noProof="0" dirty="0" smtClean="0">
                <a:ln>
                  <a:noFill/>
                </a:ln>
                <a:solidFill>
                  <a:srgbClr val="0070C0"/>
                </a:solidFill>
                <a:effectLst/>
                <a:uLnTx/>
                <a:uFillTx/>
                <a:latin typeface="+mj-lt"/>
                <a:ea typeface="+mj-ea"/>
                <a:cs typeface="+mj-cs"/>
              </a:rPr>
              <a:t> в ФНС России»)</a:t>
            </a:r>
          </a:p>
          <a:p>
            <a:pPr marL="0" marR="0" indent="0" algn="l" defTabSz="1043056" rtl="0" eaLnBrk="1" fontAlgn="auto" latinLnBrk="0" hangingPunct="1">
              <a:lnSpc>
                <a:spcPct val="170000"/>
              </a:lnSpc>
              <a:spcBef>
                <a:spcPct val="0"/>
              </a:spcBef>
              <a:spcAft>
                <a:spcPts val="0"/>
              </a:spcAft>
              <a:buClrTx/>
              <a:buSzTx/>
              <a:buFontTx/>
              <a:buNone/>
              <a:tabLst/>
            </a:pPr>
            <a:r>
              <a:rPr kumimoji="0" lang="ru-RU" sz="1400" b="1" i="0" u="none" strike="noStrike" kern="1200" cap="none" spc="0" normalizeH="0" noProof="0" dirty="0" smtClean="0">
                <a:ln>
                  <a:noFill/>
                </a:ln>
                <a:solidFill>
                  <a:srgbClr val="002060"/>
                </a:solidFill>
                <a:effectLst/>
                <a:uLnTx/>
                <a:uFillTx/>
                <a:latin typeface="+mj-lt"/>
                <a:ea typeface="+mj-ea"/>
                <a:cs typeface="+mj-cs"/>
              </a:rPr>
              <a:t>Подать декларацию З-НДФЛ о доходе или на имущественный или социальный вычеты</a:t>
            </a:r>
            <a:r>
              <a:rPr kumimoji="0" lang="ru-RU" sz="1400" b="1" i="0" u="none" strike="noStrike" kern="1200" cap="none" spc="0" normalizeH="0" noProof="0" dirty="0" smtClean="0">
                <a:ln>
                  <a:noFill/>
                </a:ln>
                <a:solidFill>
                  <a:srgbClr val="0070C0"/>
                </a:solidFill>
                <a:effectLst/>
                <a:uLnTx/>
                <a:uFillTx/>
                <a:latin typeface="+mj-lt"/>
                <a:ea typeface="+mj-ea"/>
                <a:cs typeface="+mj-cs"/>
              </a:rPr>
              <a:t>( Личный кабинет ) </a:t>
            </a:r>
          </a:p>
          <a:p>
            <a:pPr marL="0" marR="0" indent="0" algn="l" defTabSz="1043056" rtl="0" eaLnBrk="1" fontAlgn="auto" latinLnBrk="0" hangingPunct="1">
              <a:lnSpc>
                <a:spcPct val="170000"/>
              </a:lnSpc>
              <a:spcBef>
                <a:spcPct val="0"/>
              </a:spcBef>
              <a:spcAft>
                <a:spcPts val="0"/>
              </a:spcAft>
              <a:buClrTx/>
              <a:buSzTx/>
              <a:buFontTx/>
              <a:buNone/>
              <a:tabLst/>
            </a:pPr>
            <a:r>
              <a:rPr lang="ru-RU" sz="1400" b="1" dirty="0" smtClean="0">
                <a:solidFill>
                  <a:srgbClr val="002060"/>
                </a:solidFill>
                <a:latin typeface="+mj-lt"/>
                <a:ea typeface="+mj-ea"/>
                <a:cs typeface="+mj-cs"/>
              </a:rPr>
              <a:t>Оплатить налоги </a:t>
            </a:r>
            <a:r>
              <a:rPr lang="ru-RU" sz="1400" b="1" dirty="0" smtClean="0">
                <a:solidFill>
                  <a:srgbClr val="0070C0"/>
                </a:solidFill>
                <a:latin typeface="+mj-lt"/>
                <a:ea typeface="+mj-ea"/>
                <a:cs typeface="+mj-cs"/>
              </a:rPr>
              <a:t>( сервис Уплата налогов и пошлин, сервис Личный кабинет)</a:t>
            </a:r>
            <a:r>
              <a:rPr kumimoji="0" lang="ru-RU" sz="1400" b="1" i="0" u="none" strike="noStrike" kern="1200" cap="none" spc="0" normalizeH="0" noProof="0" dirty="0" smtClean="0">
                <a:ln>
                  <a:noFill/>
                </a:ln>
                <a:solidFill>
                  <a:srgbClr val="0070C0"/>
                </a:solidFill>
                <a:effectLst/>
                <a:uLnTx/>
                <a:uFillTx/>
                <a:latin typeface="+mj-lt"/>
                <a:ea typeface="+mj-ea"/>
                <a:cs typeface="+mj-cs"/>
              </a:rPr>
              <a:t> </a:t>
            </a:r>
          </a:p>
          <a:p>
            <a:pPr marL="0" marR="0" indent="0" algn="l" defTabSz="1043056" rtl="0" eaLnBrk="1" fontAlgn="auto" latinLnBrk="0" hangingPunct="1">
              <a:lnSpc>
                <a:spcPct val="170000"/>
              </a:lnSpc>
              <a:spcBef>
                <a:spcPct val="0"/>
              </a:spcBef>
              <a:spcAft>
                <a:spcPts val="0"/>
              </a:spcAft>
              <a:buClrTx/>
              <a:buSzTx/>
              <a:buFontTx/>
              <a:buNone/>
              <a:tabLst/>
            </a:pPr>
            <a:r>
              <a:rPr lang="ru-RU" sz="1400" b="1" dirty="0" smtClean="0">
                <a:solidFill>
                  <a:srgbClr val="002060"/>
                </a:solidFill>
                <a:latin typeface="+mj-lt"/>
                <a:ea typeface="+mj-ea"/>
                <a:cs typeface="+mj-cs"/>
              </a:rPr>
              <a:t>Получить сведения из реестров  </a:t>
            </a:r>
            <a:r>
              <a:rPr lang="ru-RU" sz="1400" b="1" dirty="0" smtClean="0">
                <a:solidFill>
                  <a:srgbClr val="0070C0"/>
                </a:solidFill>
                <a:latin typeface="+mj-lt"/>
                <a:ea typeface="+mj-ea"/>
                <a:cs typeface="+mj-cs"/>
              </a:rPr>
              <a:t>( сервисы предоставление сведений ЕГРЮЛ,ЕГРИП)</a:t>
            </a:r>
          </a:p>
          <a:p>
            <a:pPr marL="0" marR="0" indent="0" algn="l" defTabSz="1043056" rtl="0" eaLnBrk="1" fontAlgn="auto" latinLnBrk="0" hangingPunct="1">
              <a:lnSpc>
                <a:spcPct val="170000"/>
              </a:lnSpc>
              <a:spcBef>
                <a:spcPct val="0"/>
              </a:spcBef>
              <a:spcAft>
                <a:spcPts val="0"/>
              </a:spcAft>
              <a:buClrTx/>
              <a:buSzTx/>
              <a:buFontTx/>
              <a:buNone/>
              <a:tabLst/>
            </a:pPr>
            <a:r>
              <a:rPr lang="ru-RU" sz="1400" b="1" dirty="0" smtClean="0">
                <a:solidFill>
                  <a:srgbClr val="002060"/>
                </a:solidFill>
                <a:latin typeface="+mj-lt"/>
                <a:ea typeface="+mj-ea"/>
                <a:cs typeface="+mj-cs"/>
              </a:rPr>
              <a:t>Узнать ИНН </a:t>
            </a:r>
            <a:r>
              <a:rPr lang="ru-RU" sz="1400" b="1" dirty="0" smtClean="0">
                <a:solidFill>
                  <a:srgbClr val="0070C0"/>
                </a:solidFill>
                <a:latin typeface="+mj-lt"/>
                <a:ea typeface="+mj-ea"/>
                <a:cs typeface="+mj-cs"/>
              </a:rPr>
              <a:t>( Сведения об ИНН физического лица, )</a:t>
            </a:r>
          </a:p>
          <a:p>
            <a:pPr marL="0" marR="0" indent="0" algn="l" defTabSz="1043056" rtl="0" eaLnBrk="1" fontAlgn="auto" latinLnBrk="0" hangingPunct="1">
              <a:lnSpc>
                <a:spcPct val="170000"/>
              </a:lnSpc>
              <a:spcBef>
                <a:spcPct val="0"/>
              </a:spcBef>
              <a:spcAft>
                <a:spcPts val="0"/>
              </a:spcAft>
              <a:buClrTx/>
              <a:buSzTx/>
              <a:buFontTx/>
              <a:buNone/>
              <a:tabLst/>
            </a:pPr>
            <a:r>
              <a:rPr kumimoji="0" lang="ru-RU" sz="1400" b="1" i="0" u="none" strike="noStrike" kern="1200" cap="none" spc="0" normalizeH="0" noProof="0" dirty="0" smtClean="0">
                <a:ln>
                  <a:noFill/>
                </a:ln>
                <a:solidFill>
                  <a:srgbClr val="002060"/>
                </a:solidFill>
                <a:effectLst/>
                <a:uLnTx/>
                <a:uFillTx/>
                <a:latin typeface="+mj-lt"/>
                <a:ea typeface="+mj-ea"/>
                <a:cs typeface="+mj-cs"/>
              </a:rPr>
              <a:t>Зарегистрировать ИП или ЮЛ и узнать подробно все этапы создания бизнеса </a:t>
            </a:r>
          </a:p>
          <a:p>
            <a:pPr marL="0" marR="0" indent="0" algn="l" defTabSz="1043056" rtl="0" eaLnBrk="1" fontAlgn="auto" latinLnBrk="0" hangingPunct="1">
              <a:lnSpc>
                <a:spcPct val="170000"/>
              </a:lnSpc>
              <a:spcBef>
                <a:spcPct val="0"/>
              </a:spcBef>
              <a:spcAft>
                <a:spcPts val="0"/>
              </a:spcAft>
              <a:buClrTx/>
              <a:buSzTx/>
              <a:buFontTx/>
              <a:buNone/>
              <a:tabLst/>
            </a:pPr>
            <a:r>
              <a:rPr kumimoji="0" lang="ru-RU" sz="1400" b="1" i="0" u="none" strike="noStrike" kern="1200" cap="none" spc="0" normalizeH="0" noProof="0" dirty="0" smtClean="0">
                <a:ln>
                  <a:noFill/>
                </a:ln>
                <a:solidFill>
                  <a:srgbClr val="0070C0"/>
                </a:solidFill>
                <a:effectLst/>
                <a:uLnTx/>
                <a:uFillTx/>
                <a:latin typeface="+mj-lt"/>
                <a:ea typeface="+mj-ea"/>
                <a:cs typeface="+mj-cs"/>
              </a:rPr>
              <a:t>( Создай свой бизнес и Регистрация бизнеса)</a:t>
            </a:r>
          </a:p>
          <a:p>
            <a:pPr marL="0" marR="0" indent="0" algn="l" defTabSz="1043056" rtl="0" eaLnBrk="1" fontAlgn="auto" latinLnBrk="0" hangingPunct="1">
              <a:lnSpc>
                <a:spcPct val="170000"/>
              </a:lnSpc>
              <a:spcBef>
                <a:spcPct val="0"/>
              </a:spcBef>
              <a:spcAft>
                <a:spcPts val="0"/>
              </a:spcAft>
              <a:buClrTx/>
              <a:buSzTx/>
              <a:buFontTx/>
              <a:buNone/>
              <a:tabLst/>
            </a:pPr>
            <a:r>
              <a:rPr lang="ru-RU" sz="1400" b="1" dirty="0" smtClean="0">
                <a:solidFill>
                  <a:srgbClr val="002060"/>
                </a:solidFill>
                <a:latin typeface="+mj-lt"/>
                <a:ea typeface="+mj-ea"/>
                <a:cs typeface="+mj-cs"/>
              </a:rPr>
              <a:t>Рассчитать стоимость патента, земельного и транспортного налога и налога на имущество , страховых взносов, выбрать режим налогообложения </a:t>
            </a:r>
          </a:p>
          <a:p>
            <a:pPr marL="0" marR="0" indent="0" algn="l" defTabSz="1043056" rtl="0" eaLnBrk="1" fontAlgn="auto" latinLnBrk="0" hangingPunct="1">
              <a:lnSpc>
                <a:spcPct val="170000"/>
              </a:lnSpc>
              <a:spcBef>
                <a:spcPct val="0"/>
              </a:spcBef>
              <a:spcAft>
                <a:spcPts val="0"/>
              </a:spcAft>
              <a:buClrTx/>
              <a:buSzTx/>
              <a:buFontTx/>
              <a:buNone/>
              <a:tabLst/>
            </a:pPr>
            <a:r>
              <a:rPr lang="ru-RU" sz="1400" b="1" dirty="0" smtClean="0">
                <a:solidFill>
                  <a:srgbClr val="0070C0"/>
                </a:solidFill>
                <a:latin typeface="+mj-lt"/>
                <a:ea typeface="+mj-ea"/>
                <a:cs typeface="+mj-cs"/>
              </a:rPr>
              <a:t>( </a:t>
            </a:r>
            <a:r>
              <a:rPr lang="ru-RU" sz="1400" b="1" dirty="0">
                <a:solidFill>
                  <a:srgbClr val="0070C0"/>
                </a:solidFill>
                <a:latin typeface="+mj-lt"/>
                <a:ea typeface="+mj-ea"/>
                <a:cs typeface="+mj-cs"/>
              </a:rPr>
              <a:t>Л</a:t>
            </a:r>
            <a:r>
              <a:rPr lang="ru-RU" sz="1400" b="1" dirty="0" smtClean="0">
                <a:solidFill>
                  <a:srgbClr val="0070C0"/>
                </a:solidFill>
                <a:latin typeface="+mj-lt"/>
                <a:ea typeface="+mj-ea"/>
                <a:cs typeface="+mj-cs"/>
              </a:rPr>
              <a:t>инейка сервисов налоговые калькуляторы)</a:t>
            </a:r>
            <a:endParaRPr kumimoji="0" lang="ru-RU" sz="1400" b="1" i="0" u="none" strike="noStrike" kern="1200" cap="none" spc="0" normalizeH="0" noProof="0" dirty="0" smtClean="0">
              <a:ln>
                <a:noFill/>
              </a:ln>
              <a:solidFill>
                <a:srgbClr val="0070C0"/>
              </a:solidFill>
              <a:effectLst/>
              <a:uLnTx/>
              <a:uFillTx/>
              <a:latin typeface="+mj-lt"/>
              <a:ea typeface="+mj-ea"/>
              <a:cs typeface="+mj-cs"/>
            </a:endParaRPr>
          </a:p>
          <a:p>
            <a:pPr marL="0" marR="0" indent="0" algn="l" defTabSz="1043056" rtl="0" eaLnBrk="1" fontAlgn="auto" latinLnBrk="0" hangingPunct="1">
              <a:lnSpc>
                <a:spcPct val="170000"/>
              </a:lnSpc>
              <a:spcBef>
                <a:spcPct val="0"/>
              </a:spcBef>
              <a:spcAft>
                <a:spcPts val="0"/>
              </a:spcAft>
              <a:buClrTx/>
              <a:buSzTx/>
              <a:buFontTx/>
              <a:buNone/>
              <a:tabLst/>
            </a:pPr>
            <a:r>
              <a:rPr kumimoji="0" lang="ru-RU" sz="1400" b="1" i="0" u="none" strike="noStrike" kern="1200" cap="none" spc="0" normalizeH="0" noProof="0" dirty="0" smtClean="0">
                <a:ln>
                  <a:noFill/>
                </a:ln>
                <a:solidFill>
                  <a:srgbClr val="0070C0"/>
                </a:solidFill>
                <a:effectLst/>
                <a:uLnTx/>
                <a:uFillTx/>
                <a:latin typeface="+mj-lt"/>
                <a:ea typeface="+mj-ea"/>
                <a:cs typeface="+mj-cs"/>
              </a:rPr>
              <a:t> </a:t>
            </a:r>
            <a:endParaRPr kumimoji="0" lang="ru-RU" sz="1400" b="1" i="0" u="none" strike="noStrike" kern="1200" cap="none" spc="0" normalizeH="0" baseline="0" noProof="0" dirty="0" smtClean="0">
              <a:ln>
                <a:noFill/>
              </a:ln>
              <a:solidFill>
                <a:srgbClr val="0070C0"/>
              </a:solidFill>
              <a:effectLst/>
              <a:uLnTx/>
              <a:uFillTx/>
              <a:latin typeface="+mj-lt"/>
              <a:ea typeface="+mj-ea"/>
              <a:cs typeface="+mj-cs"/>
            </a:endParaRPr>
          </a:p>
        </p:txBody>
      </p:sp>
      <p:sp>
        <p:nvSpPr>
          <p:cNvPr id="5" name="TextBox 4"/>
          <p:cNvSpPr txBox="1"/>
          <p:nvPr/>
        </p:nvSpPr>
        <p:spPr>
          <a:xfrm>
            <a:off x="323528" y="3055268"/>
            <a:ext cx="8543069" cy="1892746"/>
          </a:xfrm>
          <a:prstGeom prst="rect">
            <a:avLst/>
          </a:prstGeom>
        </p:spPr>
        <p:txBody>
          <a:bodyPr vert="horz" wrap="none" lIns="104306" tIns="52153" rIns="104306" bIns="52153" rtlCol="0" anchor="ctr">
            <a:noAutofit/>
          </a:bodyPr>
          <a:lstStyle/>
          <a:p>
            <a:pPr marL="0" marR="0" indent="0" algn="ctr" defTabSz="1043056" rtl="0" eaLnBrk="1" fontAlgn="auto" latinLnBrk="0" hangingPunct="1">
              <a:lnSpc>
                <a:spcPct val="100000"/>
              </a:lnSpc>
              <a:spcBef>
                <a:spcPct val="0"/>
              </a:spcBef>
              <a:spcAft>
                <a:spcPts val="0"/>
              </a:spcAft>
              <a:buClrTx/>
              <a:buSzTx/>
              <a:buFontTx/>
              <a:buNone/>
              <a:tabLst/>
            </a:pPr>
            <a:r>
              <a:rPr kumimoji="0" lang="ru-RU" sz="1200" b="1" i="0" u="none" strike="noStrike" kern="1200" cap="none" spc="0" normalizeH="0" baseline="0" noProof="0" dirty="0" smtClean="0">
                <a:ln>
                  <a:noFill/>
                </a:ln>
                <a:solidFill>
                  <a:srgbClr val="C00000"/>
                </a:solidFill>
                <a:effectLst/>
                <a:uLnTx/>
                <a:uFillTx/>
                <a:latin typeface="+mj-lt"/>
                <a:ea typeface="+mj-ea"/>
                <a:cs typeface="+mj-cs"/>
              </a:rPr>
              <a:t>Личный кабинет физического лица</a:t>
            </a:r>
          </a:p>
          <a:p>
            <a:pPr marL="0" marR="0" indent="0" algn="ctr" defTabSz="1043056" rtl="0" eaLnBrk="1" fontAlgn="auto" latinLnBrk="0" hangingPunct="1">
              <a:lnSpc>
                <a:spcPct val="100000"/>
              </a:lnSpc>
              <a:spcBef>
                <a:spcPct val="0"/>
              </a:spcBef>
              <a:spcAft>
                <a:spcPts val="0"/>
              </a:spcAft>
              <a:buClrTx/>
              <a:buSzTx/>
              <a:buFontTx/>
              <a:buNone/>
              <a:tabLst/>
            </a:pPr>
            <a:r>
              <a:rPr lang="ru-RU" sz="1200" b="1" dirty="0" smtClean="0">
                <a:solidFill>
                  <a:srgbClr val="005AA9"/>
                </a:solidFill>
                <a:latin typeface="+mj-lt"/>
                <a:ea typeface="+mj-ea"/>
                <a:cs typeface="+mj-cs"/>
              </a:rPr>
              <a:t>Подать декларацию, подать заявление на возврат или зачет переплаты, оплатить налоги или   задолженность, </a:t>
            </a:r>
          </a:p>
          <a:p>
            <a:pPr marL="0" marR="0" indent="0" algn="just" defTabSz="1043056" rtl="0" eaLnBrk="1" fontAlgn="auto" latinLnBrk="0" hangingPunct="1">
              <a:lnSpc>
                <a:spcPct val="100000"/>
              </a:lnSpc>
              <a:spcBef>
                <a:spcPct val="0"/>
              </a:spcBef>
              <a:spcAft>
                <a:spcPts val="0"/>
              </a:spcAft>
              <a:buClrTx/>
              <a:buSzTx/>
              <a:buFontTx/>
              <a:buNone/>
              <a:tabLst/>
            </a:pPr>
            <a:r>
              <a:rPr lang="ru-RU" sz="1200" b="1" dirty="0" smtClean="0">
                <a:solidFill>
                  <a:srgbClr val="005AA9"/>
                </a:solidFill>
                <a:latin typeface="+mj-lt"/>
                <a:ea typeface="+mj-ea"/>
                <a:cs typeface="+mj-cs"/>
              </a:rPr>
              <a:t> запросить и получить справки о состоянии расчетов, об исполнении обязанности по уплате налогов, написать обращение</a:t>
            </a:r>
          </a:p>
          <a:p>
            <a:pPr marL="0" marR="0" indent="0" algn="just" defTabSz="1043056" rtl="0" eaLnBrk="1" fontAlgn="auto" latinLnBrk="0" hangingPunct="1">
              <a:lnSpc>
                <a:spcPct val="100000"/>
              </a:lnSpc>
              <a:spcBef>
                <a:spcPct val="0"/>
              </a:spcBef>
              <a:spcAft>
                <a:spcPts val="0"/>
              </a:spcAft>
              <a:buClrTx/>
              <a:buSzTx/>
              <a:buFontTx/>
              <a:buNone/>
              <a:tabLst/>
            </a:pPr>
            <a:r>
              <a:rPr lang="ru-RU" sz="1200" b="1" dirty="0" smtClean="0">
                <a:solidFill>
                  <a:srgbClr val="005AA9"/>
                </a:solidFill>
                <a:latin typeface="+mj-lt"/>
                <a:ea typeface="+mj-ea"/>
                <a:cs typeface="+mj-cs"/>
              </a:rPr>
              <a:t> в инспекцию или Управление . </a:t>
            </a:r>
          </a:p>
          <a:p>
            <a:pPr algn="ctr" defTabSz="1043056">
              <a:spcBef>
                <a:spcPct val="0"/>
              </a:spcBef>
            </a:pPr>
            <a:r>
              <a:rPr lang="ru-RU" sz="1200" dirty="0">
                <a:solidFill>
                  <a:srgbClr val="C00000"/>
                </a:solidFill>
              </a:rPr>
              <a:t>Е</a:t>
            </a:r>
            <a:r>
              <a:rPr lang="ru-RU" sz="1200" dirty="0" smtClean="0">
                <a:solidFill>
                  <a:srgbClr val="C00000"/>
                </a:solidFill>
              </a:rPr>
              <a:t>сли  </a:t>
            </a:r>
            <a:r>
              <a:rPr lang="ru-RU" sz="1200" dirty="0">
                <a:solidFill>
                  <a:srgbClr val="C00000"/>
                </a:solidFill>
              </a:rPr>
              <a:t>у вас нет пароля или вы его забыли</a:t>
            </a:r>
            <a:endParaRPr lang="ru-RU" sz="1200" dirty="0" smtClean="0">
              <a:solidFill>
                <a:srgbClr val="C00000"/>
              </a:solidFill>
              <a:latin typeface="+mj-lt"/>
              <a:ea typeface="+mj-ea"/>
              <a:cs typeface="+mj-cs"/>
            </a:endParaRPr>
          </a:p>
          <a:p>
            <a:pPr algn="just" defTabSz="1043056">
              <a:spcBef>
                <a:spcPct val="0"/>
              </a:spcBef>
            </a:pPr>
            <a:r>
              <a:rPr lang="ru-RU" sz="1200" b="1" dirty="0" smtClean="0">
                <a:solidFill>
                  <a:srgbClr val="005AA9"/>
                </a:solidFill>
                <a:latin typeface="+mj-lt"/>
                <a:ea typeface="+mj-ea"/>
                <a:cs typeface="+mj-cs"/>
              </a:rPr>
              <a:t>Не обращаясь в налоговые органы можно </a:t>
            </a:r>
            <a:r>
              <a:rPr lang="ru-RU" sz="1200" b="1" dirty="0" smtClean="0">
                <a:solidFill>
                  <a:srgbClr val="005AA9"/>
                </a:solidFill>
              </a:rPr>
              <a:t>войти </a:t>
            </a:r>
            <a:r>
              <a:rPr lang="ru-RU" sz="1200" b="1" dirty="0">
                <a:solidFill>
                  <a:srgbClr val="005AA9"/>
                </a:solidFill>
              </a:rPr>
              <a:t>в сервис</a:t>
            </a:r>
            <a:r>
              <a:rPr lang="ru-RU" sz="1200" b="1" dirty="0" smtClean="0">
                <a:solidFill>
                  <a:srgbClr val="005AA9"/>
                </a:solidFill>
                <a:latin typeface="+mj-lt"/>
                <a:ea typeface="+mj-ea"/>
                <a:cs typeface="+mj-cs"/>
              </a:rPr>
              <a:t> с помощью учетной записи от портала </a:t>
            </a:r>
            <a:r>
              <a:rPr lang="ru-RU" sz="1200" b="1" dirty="0" err="1" smtClean="0">
                <a:solidFill>
                  <a:srgbClr val="005AA9"/>
                </a:solidFill>
                <a:latin typeface="+mj-lt"/>
                <a:ea typeface="+mj-ea"/>
                <a:cs typeface="+mj-cs"/>
              </a:rPr>
              <a:t>гос.услуг</a:t>
            </a:r>
            <a:r>
              <a:rPr lang="ru-RU" sz="1200" b="1" dirty="0" smtClean="0">
                <a:solidFill>
                  <a:srgbClr val="005AA9"/>
                </a:solidFill>
                <a:latin typeface="+mj-lt"/>
                <a:ea typeface="+mj-ea"/>
                <a:cs typeface="+mj-cs"/>
              </a:rPr>
              <a:t>,</a:t>
            </a:r>
          </a:p>
          <a:p>
            <a:pPr algn="just" defTabSz="1043056">
              <a:spcBef>
                <a:spcPct val="0"/>
              </a:spcBef>
            </a:pPr>
            <a:r>
              <a:rPr lang="ru-RU" sz="1200" b="1" dirty="0" smtClean="0">
                <a:solidFill>
                  <a:srgbClr val="005AA9"/>
                </a:solidFill>
                <a:latin typeface="+mj-lt"/>
                <a:ea typeface="+mj-ea"/>
                <a:cs typeface="+mj-cs"/>
              </a:rPr>
              <a:t>у многих банков </a:t>
            </a:r>
            <a:r>
              <a:rPr lang="ru-RU" sz="1200" b="1" dirty="0">
                <a:solidFill>
                  <a:srgbClr val="005AA9"/>
                </a:solidFill>
                <a:latin typeface="+mj-lt"/>
                <a:ea typeface="+mj-ea"/>
                <a:cs typeface="+mj-cs"/>
              </a:rPr>
              <a:t>м</a:t>
            </a:r>
            <a:r>
              <a:rPr lang="ru-RU" sz="1200" b="1" dirty="0" smtClean="0">
                <a:solidFill>
                  <a:srgbClr val="005AA9"/>
                </a:solidFill>
                <a:latin typeface="+mj-lt"/>
                <a:ea typeface="+mj-ea"/>
                <a:cs typeface="+mj-cs"/>
              </a:rPr>
              <a:t>ожно подключиться к порталу </a:t>
            </a:r>
            <a:r>
              <a:rPr lang="ru-RU" sz="1200" b="1" dirty="0" err="1" smtClean="0">
                <a:solidFill>
                  <a:srgbClr val="005AA9"/>
                </a:solidFill>
                <a:latin typeface="+mj-lt"/>
                <a:ea typeface="+mj-ea"/>
                <a:cs typeface="+mj-cs"/>
              </a:rPr>
              <a:t>гос.услуг</a:t>
            </a:r>
            <a:r>
              <a:rPr lang="ru-RU" sz="1200" b="1" dirty="0" smtClean="0">
                <a:solidFill>
                  <a:srgbClr val="005AA9"/>
                </a:solidFill>
                <a:latin typeface="+mj-lt"/>
                <a:ea typeface="+mj-ea"/>
                <a:cs typeface="+mj-cs"/>
              </a:rPr>
              <a:t> с помощью личных кабинетов банка </a:t>
            </a:r>
          </a:p>
          <a:p>
            <a:pPr algn="just" defTabSz="1043056">
              <a:spcBef>
                <a:spcPct val="0"/>
              </a:spcBef>
            </a:pPr>
            <a:r>
              <a:rPr lang="ru-RU" sz="1200" b="1" dirty="0" smtClean="0">
                <a:solidFill>
                  <a:srgbClr val="005AA9"/>
                </a:solidFill>
                <a:latin typeface="+mj-lt"/>
                <a:ea typeface="+mj-ea"/>
                <a:cs typeface="+mj-cs"/>
              </a:rPr>
              <a:t> (например Сбербанк, Почта </a:t>
            </a:r>
            <a:r>
              <a:rPr lang="ru-RU" sz="1200" b="1" dirty="0" err="1" smtClean="0">
                <a:solidFill>
                  <a:srgbClr val="005AA9"/>
                </a:solidFill>
                <a:latin typeface="+mj-lt"/>
                <a:ea typeface="+mj-ea"/>
                <a:cs typeface="+mj-cs"/>
              </a:rPr>
              <a:t>банк,Тинькоф</a:t>
            </a:r>
            <a:r>
              <a:rPr lang="ru-RU" sz="1200" b="1" dirty="0" smtClean="0">
                <a:solidFill>
                  <a:srgbClr val="005AA9"/>
                </a:solidFill>
                <a:latin typeface="+mj-lt"/>
                <a:ea typeface="+mj-ea"/>
                <a:cs typeface="+mj-cs"/>
              </a:rPr>
              <a:t>)</a:t>
            </a:r>
          </a:p>
          <a:p>
            <a:pPr marL="0" marR="0" indent="0" algn="just" defTabSz="1043056" rtl="0" eaLnBrk="1" fontAlgn="auto" latinLnBrk="0" hangingPunct="1">
              <a:lnSpc>
                <a:spcPct val="100000"/>
              </a:lnSpc>
              <a:spcBef>
                <a:spcPct val="0"/>
              </a:spcBef>
              <a:spcAft>
                <a:spcPts val="0"/>
              </a:spcAft>
              <a:buClrTx/>
              <a:buSzTx/>
              <a:buFontTx/>
              <a:buNone/>
              <a:tabLst/>
            </a:pPr>
            <a:r>
              <a:rPr lang="ru-RU" sz="1200" b="1" dirty="0" smtClean="0">
                <a:solidFill>
                  <a:srgbClr val="005AA9"/>
                </a:solidFill>
                <a:latin typeface="+mj-lt"/>
                <a:ea typeface="+mj-ea"/>
                <a:cs typeface="+mj-cs"/>
              </a:rPr>
              <a:t> </a:t>
            </a:r>
            <a:endParaRPr kumimoji="0" lang="ru-RU" sz="1200" b="1" i="0" u="none" strike="noStrike" kern="1200" cap="none" spc="0" normalizeH="0" baseline="0" noProof="0" dirty="0" smtClean="0">
              <a:ln>
                <a:noFill/>
              </a:ln>
              <a:solidFill>
                <a:srgbClr val="005AA9"/>
              </a:solidFill>
              <a:effectLst/>
              <a:uLnTx/>
              <a:uFillTx/>
              <a:latin typeface="+mj-lt"/>
              <a:ea typeface="+mj-ea"/>
              <a:cs typeface="+mj-cs"/>
            </a:endParaRPr>
          </a:p>
        </p:txBody>
      </p:sp>
      <p:sp>
        <p:nvSpPr>
          <p:cNvPr id="6" name="Прямоугольник 5"/>
          <p:cNvSpPr/>
          <p:nvPr/>
        </p:nvSpPr>
        <p:spPr>
          <a:xfrm>
            <a:off x="8449984" y="4515966"/>
            <a:ext cx="269626" cy="276999"/>
          </a:xfrm>
          <a:prstGeom prst="rect">
            <a:avLst/>
          </a:prstGeom>
        </p:spPr>
        <p:txBody>
          <a:bodyPr wrap="none">
            <a:spAutoFit/>
          </a:bodyPr>
          <a:lstStyle/>
          <a:p>
            <a:r>
              <a:rPr lang="ru-RU" sz="1200" dirty="0">
                <a:solidFill>
                  <a:schemeClr val="bg1"/>
                </a:solidFill>
              </a:rPr>
              <a:t>9</a:t>
            </a:r>
          </a:p>
        </p:txBody>
      </p:sp>
    </p:spTree>
    <p:extLst>
      <p:ext uri="{BB962C8B-B14F-4D97-AF65-F5344CB8AC3E}">
        <p14:creationId xmlns:p14="http://schemas.microsoft.com/office/powerpoint/2010/main" val="22266623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415207"/>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sp>
        <p:nvSpPr>
          <p:cNvPr id="3" name="Прямоугольник 2"/>
          <p:cNvSpPr/>
          <p:nvPr/>
        </p:nvSpPr>
        <p:spPr>
          <a:xfrm>
            <a:off x="323528" y="339502"/>
            <a:ext cx="8424936" cy="584775"/>
          </a:xfrm>
          <a:prstGeom prst="rect">
            <a:avLst/>
          </a:prstGeom>
        </p:spPr>
        <p:txBody>
          <a:bodyPr wrap="square">
            <a:spAutoFit/>
          </a:bodyPr>
          <a:lstStyle/>
          <a:p>
            <a:pPr algn="ctr"/>
            <a:r>
              <a:rPr lang="ru-RU" dirty="0" smtClean="0"/>
              <a:t> </a:t>
            </a:r>
            <a:r>
              <a:rPr lang="ru-RU" dirty="0">
                <a:solidFill>
                  <a:srgbClr val="C00000"/>
                </a:solidFill>
              </a:rPr>
              <a:t>Приостановлены меры </a:t>
            </a:r>
            <a:r>
              <a:rPr lang="ru-RU" dirty="0" smtClean="0">
                <a:solidFill>
                  <a:srgbClr val="C00000"/>
                </a:solidFill>
              </a:rPr>
              <a:t>взыскания</a:t>
            </a:r>
          </a:p>
          <a:p>
            <a:pPr algn="ctr"/>
            <a:endParaRPr lang="ru-RU" dirty="0">
              <a:solidFill>
                <a:srgbClr val="C00000"/>
              </a:solidFill>
            </a:endParaRPr>
          </a:p>
        </p:txBody>
      </p:sp>
      <p:sp>
        <p:nvSpPr>
          <p:cNvPr id="4" name="Прямоугольник 3"/>
          <p:cNvSpPr/>
          <p:nvPr/>
        </p:nvSpPr>
        <p:spPr>
          <a:xfrm>
            <a:off x="431540" y="699542"/>
            <a:ext cx="8424936" cy="1323439"/>
          </a:xfrm>
          <a:prstGeom prst="rect">
            <a:avLst/>
          </a:prstGeom>
        </p:spPr>
        <p:txBody>
          <a:bodyPr wrap="square">
            <a:spAutoFit/>
          </a:bodyPr>
          <a:lstStyle/>
          <a:p>
            <a:r>
              <a:rPr lang="ru-RU" dirty="0">
                <a:solidFill>
                  <a:srgbClr val="002060"/>
                </a:solidFill>
              </a:rPr>
              <a:t>До 1 мая 2020 года для </a:t>
            </a:r>
            <a:r>
              <a:rPr lang="ru-RU" dirty="0" smtClean="0">
                <a:solidFill>
                  <a:srgbClr val="002060"/>
                </a:solidFill>
              </a:rPr>
              <a:t>не </a:t>
            </a:r>
            <a:r>
              <a:rPr lang="ru-RU" dirty="0">
                <a:solidFill>
                  <a:srgbClr val="002060"/>
                </a:solidFill>
              </a:rPr>
              <a:t>будут применяться меры взыскания </a:t>
            </a:r>
            <a:r>
              <a:rPr lang="ru-RU" dirty="0" smtClean="0">
                <a:solidFill>
                  <a:srgbClr val="002060"/>
                </a:solidFill>
              </a:rPr>
              <a:t>задолженности:</a:t>
            </a:r>
          </a:p>
          <a:p>
            <a:r>
              <a:rPr lang="ru-RU" dirty="0" smtClean="0">
                <a:solidFill>
                  <a:srgbClr val="002060"/>
                </a:solidFill>
              </a:rPr>
              <a:t> </a:t>
            </a:r>
          </a:p>
          <a:p>
            <a:r>
              <a:rPr lang="ru-RU" dirty="0" smtClean="0">
                <a:solidFill>
                  <a:srgbClr val="002060"/>
                </a:solidFill>
              </a:rPr>
              <a:t>- для бизнеса </a:t>
            </a:r>
            <a:r>
              <a:rPr lang="ru-RU" dirty="0">
                <a:solidFill>
                  <a:srgbClr val="002060"/>
                </a:solidFill>
              </a:rPr>
              <a:t>из реестра </a:t>
            </a:r>
            <a:r>
              <a:rPr lang="ru-RU" dirty="0" smtClean="0">
                <a:solidFill>
                  <a:srgbClr val="002060"/>
                </a:solidFill>
              </a:rPr>
              <a:t>МСП. Это </a:t>
            </a:r>
            <a:r>
              <a:rPr lang="ru-RU" dirty="0">
                <a:solidFill>
                  <a:srgbClr val="002060"/>
                </a:solidFill>
              </a:rPr>
              <a:t>значит, что ИП или организациям не пришлют требование с начисленными пенями и штрафами, не спишут задолженность и не заблокируют расходные операции по расчетному счету.</a:t>
            </a:r>
          </a:p>
        </p:txBody>
      </p:sp>
      <p:sp>
        <p:nvSpPr>
          <p:cNvPr id="5" name="Прямоугольник 4"/>
          <p:cNvSpPr/>
          <p:nvPr/>
        </p:nvSpPr>
        <p:spPr>
          <a:xfrm>
            <a:off x="431540" y="2139702"/>
            <a:ext cx="7632848" cy="2554545"/>
          </a:xfrm>
          <a:prstGeom prst="rect">
            <a:avLst/>
          </a:prstGeom>
        </p:spPr>
        <p:txBody>
          <a:bodyPr wrap="square">
            <a:spAutoFit/>
          </a:bodyPr>
          <a:lstStyle/>
          <a:p>
            <a:pPr algn="just"/>
            <a:r>
              <a:rPr lang="ru-RU" dirty="0" smtClean="0">
                <a:solidFill>
                  <a:srgbClr val="002060"/>
                </a:solidFill>
              </a:rPr>
              <a:t>- в </a:t>
            </a:r>
            <a:r>
              <a:rPr lang="ru-RU" dirty="0">
                <a:solidFill>
                  <a:srgbClr val="002060"/>
                </a:solidFill>
              </a:rPr>
              <a:t>отношении плательщиков, осуществляющих деятельность в отраслях, наиболее пострадавших в условиях ухудшения ситуации в связи с распространением новой </a:t>
            </a:r>
            <a:r>
              <a:rPr lang="ru-RU" dirty="0" err="1">
                <a:solidFill>
                  <a:srgbClr val="002060"/>
                </a:solidFill>
              </a:rPr>
              <a:t>коронавирусной</a:t>
            </a:r>
            <a:r>
              <a:rPr lang="ru-RU" dirty="0">
                <a:solidFill>
                  <a:srgbClr val="002060"/>
                </a:solidFill>
              </a:rPr>
              <a:t> инфекции. Перечень таких отраслей утвержден Правительственной комиссией по повышению устойчивости развития российской экономики.</a:t>
            </a:r>
          </a:p>
          <a:p>
            <a:endParaRPr lang="ru-RU" dirty="0"/>
          </a:p>
          <a:p>
            <a:r>
              <a:rPr lang="ru-RU" dirty="0">
                <a:solidFill>
                  <a:srgbClr val="0070C0"/>
                </a:solidFill>
              </a:rPr>
              <a:t>Для приостановления мер взыскания налогоплательщикам не требуется дополнительно подавать заявления.</a:t>
            </a:r>
          </a:p>
          <a:p>
            <a:r>
              <a:rPr lang="ru-RU" dirty="0">
                <a:solidFill>
                  <a:srgbClr val="0070C0"/>
                </a:solidFill>
              </a:rPr>
              <a:t>Меры взыскания приостанавливаются с 25 марта 2020 года. Решения, принятые ранее, отозваны не будут</a:t>
            </a:r>
            <a:r>
              <a:rPr lang="ru-RU" dirty="0"/>
              <a:t>.</a:t>
            </a:r>
          </a:p>
        </p:txBody>
      </p:sp>
    </p:spTree>
    <p:extLst>
      <p:ext uri="{BB962C8B-B14F-4D97-AF65-F5344CB8AC3E}">
        <p14:creationId xmlns:p14="http://schemas.microsoft.com/office/powerpoint/2010/main" val="2089304534"/>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2937517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82740373"/>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pPr>
              <a:defRPr/>
            </a:pPr>
            <a:fld id="{67096252-19D5-43B5-825C-547561D6A04F}" type="datetime1">
              <a:rPr lang="ru-RU" smtClean="0"/>
              <a:t>15.04.2020</a:t>
            </a:fld>
            <a:endParaRPr lang="ru-RU"/>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61925"/>
            <a:ext cx="8572500" cy="4819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0380004"/>
      </p:ext>
    </p:extLst>
  </p:cSld>
  <p:clrMapOvr>
    <a:masterClrMapping/>
  </p:clrMapOvr>
  <p:transition spd="slow"/>
</p:sld>
</file>

<file path=ppt/theme/theme1.xml><?xml version="1.0" encoding="utf-8"?>
<a:theme xmlns:a="http://schemas.openxmlformats.org/drawingml/2006/main" name="7_Present_FNS2012_16-9">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104306" tIns="52153" rIns="104306" bIns="52153" rtlCol="0" anchor="ctr">
        <a:normAutofit/>
      </a:bodyPr>
      <a:lstStyle>
        <a:defPPr marL="0" marR="0" indent="0" algn="l" defTabSz="1043056" rtl="0" eaLnBrk="1" fontAlgn="auto" latinLnBrk="0" hangingPunct="1">
          <a:lnSpc>
            <a:spcPct val="100000"/>
          </a:lnSpc>
          <a:spcBef>
            <a:spcPct val="0"/>
          </a:spcBef>
          <a:spcAft>
            <a:spcPts val="0"/>
          </a:spcAft>
          <a:buClrTx/>
          <a:buSzTx/>
          <a:buFontTx/>
          <a:buNone/>
          <a:tabLst/>
          <a:defRPr kumimoji="0" sz="4800" b="1" i="0" u="none" strike="noStrike" kern="1200" cap="none" spc="0" normalizeH="0" baseline="0" noProof="0" dirty="0" smtClean="0">
            <a:ln>
              <a:noFill/>
            </a:ln>
            <a:solidFill>
              <a:srgbClr val="005AA9"/>
            </a:solidFill>
            <a:effectLst/>
            <a:uLnTx/>
            <a:uFillTx/>
            <a:latin typeface="+mj-lt"/>
            <a:ea typeface="+mj-ea"/>
            <a:cs typeface="+mj-cs"/>
          </a:defRPr>
        </a:defPPr>
      </a:lstStyle>
    </a:txDef>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Present_FNS2012_16-9</Template>
  <TotalTime>13395</TotalTime>
  <Words>1554</Words>
  <Application>Microsoft Office PowerPoint</Application>
  <PresentationFormat>Экран (16:9)</PresentationFormat>
  <Paragraphs>206</Paragraphs>
  <Slides>42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42</vt:i4>
      </vt:variant>
    </vt:vector>
  </HeadingPairs>
  <TitlesOfParts>
    <vt:vector size="43" baseType="lpstr">
      <vt:lpstr>7_Present_FNS2012_16-9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Кравченко Наталья Алексеевна</dc:creator>
  <cp:lastModifiedBy>Оксана Валерьевна Головкова</cp:lastModifiedBy>
  <cp:revision>1353</cp:revision>
  <cp:lastPrinted>2020-03-30T08:42:14Z</cp:lastPrinted>
  <dcterms:created xsi:type="dcterms:W3CDTF">2013-08-28T05:18:28Z</dcterms:created>
  <dcterms:modified xsi:type="dcterms:W3CDTF">2020-04-15T11:23:57Z</dcterms:modified>
</cp:coreProperties>
</file>